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8" r:id="rId2"/>
  </p:sldMasterIdLst>
  <p:notesMasterIdLst>
    <p:notesMasterId r:id="rId53"/>
  </p:notesMasterIdLst>
  <p:sldIdLst>
    <p:sldId id="297" r:id="rId3"/>
    <p:sldId id="258" r:id="rId4"/>
    <p:sldId id="260" r:id="rId5"/>
    <p:sldId id="343" r:id="rId6"/>
    <p:sldId id="299" r:id="rId7"/>
    <p:sldId id="351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9" r:id="rId18"/>
    <p:sldId id="328" r:id="rId19"/>
    <p:sldId id="300" r:id="rId20"/>
    <p:sldId id="330" r:id="rId21"/>
    <p:sldId id="336" r:id="rId22"/>
    <p:sldId id="337" r:id="rId23"/>
    <p:sldId id="338" r:id="rId24"/>
    <p:sldId id="339" r:id="rId25"/>
    <p:sldId id="342" r:id="rId26"/>
    <p:sldId id="340" r:id="rId27"/>
    <p:sldId id="349" r:id="rId28"/>
    <p:sldId id="347" r:id="rId29"/>
    <p:sldId id="348" r:id="rId30"/>
    <p:sldId id="350" r:id="rId31"/>
    <p:sldId id="346" r:id="rId32"/>
    <p:sldId id="341" r:id="rId33"/>
    <p:sldId id="301" r:id="rId34"/>
    <p:sldId id="304" r:id="rId35"/>
    <p:sldId id="267" r:id="rId36"/>
    <p:sldId id="309" r:id="rId37"/>
    <p:sldId id="307" r:id="rId38"/>
    <p:sldId id="308" r:id="rId39"/>
    <p:sldId id="312" r:id="rId40"/>
    <p:sldId id="310" r:id="rId41"/>
    <p:sldId id="311" r:id="rId42"/>
    <p:sldId id="313" r:id="rId43"/>
    <p:sldId id="317" r:id="rId44"/>
    <p:sldId id="314" r:id="rId45"/>
    <p:sldId id="315" r:id="rId46"/>
    <p:sldId id="316" r:id="rId47"/>
    <p:sldId id="318" r:id="rId48"/>
    <p:sldId id="345" r:id="rId49"/>
    <p:sldId id="302" r:id="rId50"/>
    <p:sldId id="344" r:id="rId51"/>
    <p:sldId id="275" r:id="rId52"/>
  </p:sldIdLst>
  <p:sldSz cx="9144000" cy="5143500" type="screen16x9"/>
  <p:notesSz cx="6858000" cy="9144000"/>
  <p:embeddedFontLst>
    <p:embeddedFont>
      <p:font typeface="Anaheim" panose="020B0604020202020204" charset="0"/>
      <p:regular r:id="rId54"/>
    </p:embeddedFont>
    <p:embeddedFont>
      <p:font typeface="Bebas Neue" panose="020B0604020202020204" charset="0"/>
      <p:regular r:id="rId55"/>
    </p:embeddedFont>
    <p:embeddedFont>
      <p:font typeface="Bowlby One" panose="020B0604020202020204" charset="0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alibri Light" panose="020F0302020204030204" pitchFamily="34" charset="0"/>
      <p:regular r:id="rId61"/>
      <p:italic r:id="rId62"/>
    </p:embeddedFont>
    <p:embeddedFont>
      <p:font typeface="Georgia" panose="02040502050405020303" pitchFamily="18" charset="0"/>
      <p:regular r:id="rId63"/>
      <p:bold r:id="rId64"/>
      <p:italic r:id="rId65"/>
      <p:boldItalic r:id="rId66"/>
    </p:embeddedFont>
    <p:embeddedFont>
      <p:font typeface="Nunito Light" pitchFamily="2" charset="0"/>
      <p:regular r:id="rId67"/>
      <p:italic r:id="rId68"/>
    </p:embeddedFont>
    <p:embeddedFont>
      <p:font typeface="Plus Jakarta Sans" panose="020B0604020202020204" charset="0"/>
      <p:regular r:id="rId69"/>
      <p:bold r:id="rId70"/>
      <p:italic r:id="rId71"/>
      <p:boldItalic r:id="rId72"/>
    </p:embeddedFont>
    <p:embeddedFont>
      <p:font typeface="Work Sans" pitchFamily="2" charset="0"/>
      <p:regular r:id="rId73"/>
      <p:bold r:id="rId74"/>
      <p:italic r:id="rId75"/>
      <p:boldItalic r:id="rId76"/>
    </p:embeddedFont>
    <p:embeddedFont>
      <p:font typeface="Work Sans Medium" pitchFamily="2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C4C58"/>
    <a:srgbClr val="F4D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B80FA2-6D89-4497-A457-45CE0DAA66E2}">
  <a:tblStyle styleId="{F6B80FA2-6D89-4497-A457-45CE0DAA66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4751FBB-9322-4C6E-B02D-4691E61BD9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161" autoAdjust="0"/>
  </p:normalViewPr>
  <p:slideViewPr>
    <p:cSldViewPr snapToGrid="0">
      <p:cViewPr varScale="1">
        <p:scale>
          <a:sx n="111" d="100"/>
          <a:sy n="111" d="100"/>
        </p:scale>
        <p:origin x="56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95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18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69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460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9249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1" name="Google Shape;5341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837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608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229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531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97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206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90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124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6568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5331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184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84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47664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6" name="Google Shape;4876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7" name="Google Shape;4877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167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9031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5883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546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6103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36111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3453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6757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978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034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243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55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581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5871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0677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8023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4466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984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8" name="Google Shape;538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9" name="Google Shape;538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557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825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0" name="Google Shape;5340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1" name="Google Shape;5341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51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511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9" name="Google Shape;4889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0" name="Google Shape;4890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62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22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39" name="Google Shape;2339;p22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0" name="Google Shape;2340;p22"/>
          <p:cNvSpPr txBox="1"/>
          <p:nvPr/>
        </p:nvSpPr>
        <p:spPr>
          <a:xfrm>
            <a:off x="1945400" y="3611950"/>
            <a:ext cx="5253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CREDITS: This presentation template was created by </a:t>
            </a:r>
            <a:r>
              <a:rPr lang="en" sz="1200" b="1">
                <a:solidFill>
                  <a:schemeClr val="hlink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sz="1200" b="1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41" name="Google Shape;2341;p22"/>
          <p:cNvSpPr/>
          <p:nvPr/>
        </p:nvSpPr>
        <p:spPr>
          <a:xfrm flipH="1">
            <a:off x="7029898" y="412585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2"/>
          <p:cNvSpPr/>
          <p:nvPr/>
        </p:nvSpPr>
        <p:spPr>
          <a:xfrm flipH="1">
            <a:off x="-896865" y="412585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2"/>
          <p:cNvSpPr/>
          <p:nvPr/>
        </p:nvSpPr>
        <p:spPr>
          <a:xfrm>
            <a:off x="100" y="4604000"/>
            <a:ext cx="9144000" cy="539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4" name="Google Shape;2344;p22"/>
          <p:cNvGrpSpPr/>
          <p:nvPr/>
        </p:nvGrpSpPr>
        <p:grpSpPr>
          <a:xfrm flipH="1">
            <a:off x="-785500" y="3565427"/>
            <a:ext cx="2579015" cy="1381242"/>
            <a:chOff x="7264851" y="3565427"/>
            <a:chExt cx="2579015" cy="1381242"/>
          </a:xfrm>
        </p:grpSpPr>
        <p:grpSp>
          <p:nvGrpSpPr>
            <p:cNvPr id="2345" name="Google Shape;2345;p22"/>
            <p:cNvGrpSpPr/>
            <p:nvPr/>
          </p:nvGrpSpPr>
          <p:grpSpPr>
            <a:xfrm flipH="1">
              <a:off x="7264851" y="3565427"/>
              <a:ext cx="1613386" cy="1002334"/>
              <a:chOff x="7066048" y="5880595"/>
              <a:chExt cx="1977916" cy="1228802"/>
            </a:xfrm>
          </p:grpSpPr>
          <p:sp>
            <p:nvSpPr>
              <p:cNvPr id="2346" name="Google Shape;2346;p22"/>
              <p:cNvSpPr/>
              <p:nvPr/>
            </p:nvSpPr>
            <p:spPr>
              <a:xfrm flipH="1">
                <a:off x="7392007" y="5880595"/>
                <a:ext cx="1391342" cy="668756"/>
              </a:xfrm>
              <a:custGeom>
                <a:avLst/>
                <a:gdLst/>
                <a:ahLst/>
                <a:cxnLst/>
                <a:rect l="l" t="t" r="r" b="b"/>
                <a:pathLst>
                  <a:path w="17343" h="8336" extrusionOk="0">
                    <a:moveTo>
                      <a:pt x="1532" y="325"/>
                    </a:moveTo>
                    <a:lnTo>
                      <a:pt x="2531" y="720"/>
                    </a:lnTo>
                    <a:lnTo>
                      <a:pt x="1788" y="1045"/>
                    </a:lnTo>
                    <a:lnTo>
                      <a:pt x="1532" y="325"/>
                    </a:lnTo>
                    <a:close/>
                    <a:moveTo>
                      <a:pt x="1463" y="372"/>
                    </a:moveTo>
                    <a:lnTo>
                      <a:pt x="1718" y="1068"/>
                    </a:lnTo>
                    <a:lnTo>
                      <a:pt x="1068" y="1347"/>
                    </a:lnTo>
                    <a:lnTo>
                      <a:pt x="1463" y="372"/>
                    </a:lnTo>
                    <a:close/>
                    <a:moveTo>
                      <a:pt x="441" y="70"/>
                    </a:moveTo>
                    <a:lnTo>
                      <a:pt x="1416" y="302"/>
                    </a:lnTo>
                    <a:lnTo>
                      <a:pt x="998" y="1370"/>
                    </a:lnTo>
                    <a:lnTo>
                      <a:pt x="279" y="1185"/>
                    </a:lnTo>
                    <a:lnTo>
                      <a:pt x="186" y="1161"/>
                    </a:lnTo>
                    <a:lnTo>
                      <a:pt x="93" y="1138"/>
                    </a:lnTo>
                    <a:lnTo>
                      <a:pt x="441" y="70"/>
                    </a:lnTo>
                    <a:close/>
                    <a:moveTo>
                      <a:pt x="2670" y="767"/>
                    </a:moveTo>
                    <a:lnTo>
                      <a:pt x="3784" y="1208"/>
                    </a:lnTo>
                    <a:lnTo>
                      <a:pt x="2949" y="1533"/>
                    </a:lnTo>
                    <a:lnTo>
                      <a:pt x="2670" y="767"/>
                    </a:lnTo>
                    <a:close/>
                    <a:moveTo>
                      <a:pt x="1741" y="1138"/>
                    </a:moveTo>
                    <a:lnTo>
                      <a:pt x="1997" y="1858"/>
                    </a:lnTo>
                    <a:lnTo>
                      <a:pt x="1997" y="1858"/>
                    </a:lnTo>
                    <a:lnTo>
                      <a:pt x="1091" y="1417"/>
                    </a:lnTo>
                    <a:lnTo>
                      <a:pt x="1741" y="1138"/>
                    </a:lnTo>
                    <a:close/>
                    <a:moveTo>
                      <a:pt x="2600" y="767"/>
                    </a:moveTo>
                    <a:lnTo>
                      <a:pt x="2879" y="1556"/>
                    </a:lnTo>
                    <a:lnTo>
                      <a:pt x="2089" y="1881"/>
                    </a:lnTo>
                    <a:lnTo>
                      <a:pt x="1811" y="1115"/>
                    </a:lnTo>
                    <a:lnTo>
                      <a:pt x="2600" y="767"/>
                    </a:lnTo>
                    <a:close/>
                    <a:moveTo>
                      <a:pt x="3924" y="1254"/>
                    </a:moveTo>
                    <a:lnTo>
                      <a:pt x="5061" y="1695"/>
                    </a:lnTo>
                    <a:lnTo>
                      <a:pt x="4202" y="2067"/>
                    </a:lnTo>
                    <a:lnTo>
                      <a:pt x="3924" y="1254"/>
                    </a:lnTo>
                    <a:close/>
                    <a:moveTo>
                      <a:pt x="2902" y="1626"/>
                    </a:moveTo>
                    <a:lnTo>
                      <a:pt x="3181" y="2438"/>
                    </a:lnTo>
                    <a:lnTo>
                      <a:pt x="2159" y="1927"/>
                    </a:lnTo>
                    <a:lnTo>
                      <a:pt x="2902" y="1626"/>
                    </a:lnTo>
                    <a:close/>
                    <a:moveTo>
                      <a:pt x="3854" y="1254"/>
                    </a:moveTo>
                    <a:lnTo>
                      <a:pt x="4133" y="2090"/>
                    </a:lnTo>
                    <a:lnTo>
                      <a:pt x="3274" y="2461"/>
                    </a:lnTo>
                    <a:lnTo>
                      <a:pt x="2972" y="1602"/>
                    </a:lnTo>
                    <a:lnTo>
                      <a:pt x="3854" y="1254"/>
                    </a:lnTo>
                    <a:close/>
                    <a:moveTo>
                      <a:pt x="5201" y="1742"/>
                    </a:moveTo>
                    <a:lnTo>
                      <a:pt x="6454" y="2229"/>
                    </a:lnTo>
                    <a:lnTo>
                      <a:pt x="5502" y="2647"/>
                    </a:lnTo>
                    <a:lnTo>
                      <a:pt x="5201" y="1742"/>
                    </a:lnTo>
                    <a:close/>
                    <a:moveTo>
                      <a:pt x="4156" y="2160"/>
                    </a:moveTo>
                    <a:lnTo>
                      <a:pt x="4481" y="3065"/>
                    </a:lnTo>
                    <a:lnTo>
                      <a:pt x="3320" y="2508"/>
                    </a:lnTo>
                    <a:lnTo>
                      <a:pt x="4156" y="2160"/>
                    </a:lnTo>
                    <a:close/>
                    <a:moveTo>
                      <a:pt x="5131" y="1742"/>
                    </a:moveTo>
                    <a:lnTo>
                      <a:pt x="5433" y="2694"/>
                    </a:lnTo>
                    <a:lnTo>
                      <a:pt x="4550" y="3088"/>
                    </a:lnTo>
                    <a:lnTo>
                      <a:pt x="4225" y="2113"/>
                    </a:lnTo>
                    <a:lnTo>
                      <a:pt x="5131" y="1742"/>
                    </a:lnTo>
                    <a:close/>
                    <a:moveTo>
                      <a:pt x="6594" y="2299"/>
                    </a:moveTo>
                    <a:lnTo>
                      <a:pt x="8079" y="2856"/>
                    </a:lnTo>
                    <a:lnTo>
                      <a:pt x="7011" y="3297"/>
                    </a:lnTo>
                    <a:lnTo>
                      <a:pt x="6594" y="2299"/>
                    </a:lnTo>
                    <a:close/>
                    <a:moveTo>
                      <a:pt x="5456" y="2740"/>
                    </a:moveTo>
                    <a:lnTo>
                      <a:pt x="5688" y="3390"/>
                    </a:lnTo>
                    <a:lnTo>
                      <a:pt x="5804" y="3692"/>
                    </a:lnTo>
                    <a:lnTo>
                      <a:pt x="4620" y="3135"/>
                    </a:lnTo>
                    <a:lnTo>
                      <a:pt x="5456" y="2740"/>
                    </a:lnTo>
                    <a:close/>
                    <a:moveTo>
                      <a:pt x="6524" y="2276"/>
                    </a:moveTo>
                    <a:lnTo>
                      <a:pt x="6942" y="3320"/>
                    </a:lnTo>
                    <a:lnTo>
                      <a:pt x="6245" y="3599"/>
                    </a:lnTo>
                    <a:lnTo>
                      <a:pt x="5874" y="3738"/>
                    </a:lnTo>
                    <a:lnTo>
                      <a:pt x="5758" y="3390"/>
                    </a:lnTo>
                    <a:lnTo>
                      <a:pt x="5526" y="2717"/>
                    </a:lnTo>
                    <a:lnTo>
                      <a:pt x="6524" y="2276"/>
                    </a:lnTo>
                    <a:close/>
                    <a:moveTo>
                      <a:pt x="8219" y="2926"/>
                    </a:moveTo>
                    <a:lnTo>
                      <a:pt x="9867" y="3553"/>
                    </a:lnTo>
                    <a:lnTo>
                      <a:pt x="8660" y="4040"/>
                    </a:lnTo>
                    <a:lnTo>
                      <a:pt x="8219" y="2926"/>
                    </a:lnTo>
                    <a:close/>
                    <a:moveTo>
                      <a:pt x="6965" y="3390"/>
                    </a:moveTo>
                    <a:lnTo>
                      <a:pt x="7429" y="4504"/>
                    </a:lnTo>
                    <a:lnTo>
                      <a:pt x="7429" y="4504"/>
                    </a:lnTo>
                    <a:lnTo>
                      <a:pt x="5967" y="3785"/>
                    </a:lnTo>
                    <a:lnTo>
                      <a:pt x="6292" y="3669"/>
                    </a:lnTo>
                    <a:lnTo>
                      <a:pt x="6965" y="3390"/>
                    </a:lnTo>
                    <a:close/>
                    <a:moveTo>
                      <a:pt x="8149" y="2903"/>
                    </a:moveTo>
                    <a:lnTo>
                      <a:pt x="8590" y="4063"/>
                    </a:lnTo>
                    <a:lnTo>
                      <a:pt x="7499" y="4528"/>
                    </a:lnTo>
                    <a:lnTo>
                      <a:pt x="7035" y="3367"/>
                    </a:lnTo>
                    <a:lnTo>
                      <a:pt x="8149" y="2903"/>
                    </a:lnTo>
                    <a:close/>
                    <a:moveTo>
                      <a:pt x="10006" y="3599"/>
                    </a:moveTo>
                    <a:lnTo>
                      <a:pt x="12026" y="4388"/>
                    </a:lnTo>
                    <a:lnTo>
                      <a:pt x="10564" y="4853"/>
                    </a:lnTo>
                    <a:lnTo>
                      <a:pt x="10006" y="3599"/>
                    </a:lnTo>
                    <a:close/>
                    <a:moveTo>
                      <a:pt x="8613" y="4133"/>
                    </a:moveTo>
                    <a:lnTo>
                      <a:pt x="9054" y="5294"/>
                    </a:lnTo>
                    <a:lnTo>
                      <a:pt x="9054" y="5294"/>
                    </a:lnTo>
                    <a:lnTo>
                      <a:pt x="7569" y="4574"/>
                    </a:lnTo>
                    <a:lnTo>
                      <a:pt x="8613" y="4133"/>
                    </a:lnTo>
                    <a:close/>
                    <a:moveTo>
                      <a:pt x="9937" y="3599"/>
                    </a:moveTo>
                    <a:lnTo>
                      <a:pt x="10494" y="4876"/>
                    </a:lnTo>
                    <a:lnTo>
                      <a:pt x="9147" y="5317"/>
                    </a:lnTo>
                    <a:lnTo>
                      <a:pt x="8683" y="4110"/>
                    </a:lnTo>
                    <a:lnTo>
                      <a:pt x="9937" y="3599"/>
                    </a:lnTo>
                    <a:close/>
                    <a:moveTo>
                      <a:pt x="12189" y="4435"/>
                    </a:moveTo>
                    <a:lnTo>
                      <a:pt x="14046" y="5155"/>
                    </a:lnTo>
                    <a:lnTo>
                      <a:pt x="12723" y="5712"/>
                    </a:lnTo>
                    <a:lnTo>
                      <a:pt x="12189" y="4435"/>
                    </a:lnTo>
                    <a:close/>
                    <a:moveTo>
                      <a:pt x="10540" y="4946"/>
                    </a:moveTo>
                    <a:lnTo>
                      <a:pt x="11144" y="6315"/>
                    </a:lnTo>
                    <a:lnTo>
                      <a:pt x="9217" y="5363"/>
                    </a:lnTo>
                    <a:lnTo>
                      <a:pt x="10540" y="4946"/>
                    </a:lnTo>
                    <a:close/>
                    <a:moveTo>
                      <a:pt x="12096" y="4412"/>
                    </a:moveTo>
                    <a:lnTo>
                      <a:pt x="12653" y="5735"/>
                    </a:lnTo>
                    <a:lnTo>
                      <a:pt x="11237" y="6339"/>
                    </a:lnTo>
                    <a:lnTo>
                      <a:pt x="10587" y="4922"/>
                    </a:lnTo>
                    <a:lnTo>
                      <a:pt x="12096" y="4412"/>
                    </a:lnTo>
                    <a:close/>
                    <a:moveTo>
                      <a:pt x="302" y="1254"/>
                    </a:moveTo>
                    <a:lnTo>
                      <a:pt x="998" y="1440"/>
                    </a:lnTo>
                    <a:lnTo>
                      <a:pt x="1347" y="1626"/>
                    </a:lnTo>
                    <a:lnTo>
                      <a:pt x="998" y="6594"/>
                    </a:lnTo>
                    <a:lnTo>
                      <a:pt x="650" y="6594"/>
                    </a:lnTo>
                    <a:lnTo>
                      <a:pt x="302" y="1254"/>
                    </a:lnTo>
                    <a:close/>
                    <a:moveTo>
                      <a:pt x="14185" y="5201"/>
                    </a:moveTo>
                    <a:lnTo>
                      <a:pt x="16298" y="6014"/>
                    </a:lnTo>
                    <a:lnTo>
                      <a:pt x="14696" y="6803"/>
                    </a:lnTo>
                    <a:lnTo>
                      <a:pt x="14185" y="5201"/>
                    </a:lnTo>
                    <a:close/>
                    <a:moveTo>
                      <a:pt x="12676" y="5805"/>
                    </a:moveTo>
                    <a:lnTo>
                      <a:pt x="13350" y="7383"/>
                    </a:lnTo>
                    <a:lnTo>
                      <a:pt x="11283" y="6385"/>
                    </a:lnTo>
                    <a:lnTo>
                      <a:pt x="12676" y="5805"/>
                    </a:lnTo>
                    <a:close/>
                    <a:moveTo>
                      <a:pt x="14116" y="5201"/>
                    </a:moveTo>
                    <a:lnTo>
                      <a:pt x="14650" y="6826"/>
                    </a:lnTo>
                    <a:lnTo>
                      <a:pt x="13442" y="7407"/>
                    </a:lnTo>
                    <a:lnTo>
                      <a:pt x="12746" y="5758"/>
                    </a:lnTo>
                    <a:lnTo>
                      <a:pt x="14116" y="5201"/>
                    </a:lnTo>
                    <a:close/>
                    <a:moveTo>
                      <a:pt x="14673" y="6896"/>
                    </a:moveTo>
                    <a:lnTo>
                      <a:pt x="15114" y="8242"/>
                    </a:lnTo>
                    <a:lnTo>
                      <a:pt x="13512" y="7453"/>
                    </a:lnTo>
                    <a:lnTo>
                      <a:pt x="14673" y="6896"/>
                    </a:lnTo>
                    <a:close/>
                    <a:moveTo>
                      <a:pt x="16368" y="6060"/>
                    </a:moveTo>
                    <a:lnTo>
                      <a:pt x="17273" y="7082"/>
                    </a:lnTo>
                    <a:lnTo>
                      <a:pt x="16530" y="8219"/>
                    </a:lnTo>
                    <a:lnTo>
                      <a:pt x="15184" y="8266"/>
                    </a:lnTo>
                    <a:lnTo>
                      <a:pt x="14719" y="6849"/>
                    </a:lnTo>
                    <a:lnTo>
                      <a:pt x="16368" y="6060"/>
                    </a:lnTo>
                    <a:close/>
                    <a:moveTo>
                      <a:pt x="395" y="0"/>
                    </a:moveTo>
                    <a:lnTo>
                      <a:pt x="395" y="24"/>
                    </a:lnTo>
                    <a:lnTo>
                      <a:pt x="0" y="1161"/>
                    </a:lnTo>
                    <a:lnTo>
                      <a:pt x="0" y="1185"/>
                    </a:lnTo>
                    <a:lnTo>
                      <a:pt x="23" y="1185"/>
                    </a:lnTo>
                    <a:lnTo>
                      <a:pt x="186" y="1231"/>
                    </a:lnTo>
                    <a:lnTo>
                      <a:pt x="557" y="6640"/>
                    </a:lnTo>
                    <a:lnTo>
                      <a:pt x="580" y="6687"/>
                    </a:lnTo>
                    <a:lnTo>
                      <a:pt x="1091" y="6687"/>
                    </a:lnTo>
                    <a:lnTo>
                      <a:pt x="1091" y="6640"/>
                    </a:lnTo>
                    <a:lnTo>
                      <a:pt x="1439" y="1672"/>
                    </a:lnTo>
                    <a:lnTo>
                      <a:pt x="2043" y="1951"/>
                    </a:lnTo>
                    <a:lnTo>
                      <a:pt x="5851" y="3808"/>
                    </a:lnTo>
                    <a:lnTo>
                      <a:pt x="7476" y="4597"/>
                    </a:lnTo>
                    <a:lnTo>
                      <a:pt x="9101" y="5387"/>
                    </a:lnTo>
                    <a:lnTo>
                      <a:pt x="15137" y="8335"/>
                    </a:lnTo>
                    <a:lnTo>
                      <a:pt x="15160" y="8335"/>
                    </a:lnTo>
                    <a:lnTo>
                      <a:pt x="16553" y="8289"/>
                    </a:lnTo>
                    <a:lnTo>
                      <a:pt x="16577" y="8266"/>
                    </a:lnTo>
                    <a:lnTo>
                      <a:pt x="17343" y="7105"/>
                    </a:lnTo>
                    <a:lnTo>
                      <a:pt x="17343" y="7082"/>
                    </a:lnTo>
                    <a:lnTo>
                      <a:pt x="17343" y="7058"/>
                    </a:lnTo>
                    <a:lnTo>
                      <a:pt x="16391" y="5990"/>
                    </a:lnTo>
                    <a:lnTo>
                      <a:pt x="9960" y="3506"/>
                    </a:lnTo>
                    <a:lnTo>
                      <a:pt x="8172" y="2833"/>
                    </a:lnTo>
                    <a:lnTo>
                      <a:pt x="6547" y="2183"/>
                    </a:lnTo>
                    <a:lnTo>
                      <a:pt x="5177" y="1672"/>
                    </a:lnTo>
                    <a:lnTo>
                      <a:pt x="3877" y="1161"/>
                    </a:lnTo>
                    <a:lnTo>
                      <a:pt x="2623" y="697"/>
                    </a:lnTo>
                    <a:lnTo>
                      <a:pt x="1486" y="233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22"/>
              <p:cNvSpPr/>
              <p:nvPr/>
            </p:nvSpPr>
            <p:spPr>
              <a:xfrm flipH="1">
                <a:off x="8673440" y="6504505"/>
                <a:ext cx="85761" cy="12122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511" extrusionOk="0">
                    <a:moveTo>
                      <a:pt x="303" y="1"/>
                    </a:moveTo>
                    <a:lnTo>
                      <a:pt x="326" y="117"/>
                    </a:lnTo>
                    <a:lnTo>
                      <a:pt x="326" y="233"/>
                    </a:lnTo>
                    <a:lnTo>
                      <a:pt x="303" y="349"/>
                    </a:lnTo>
                    <a:lnTo>
                      <a:pt x="279" y="419"/>
                    </a:lnTo>
                    <a:lnTo>
                      <a:pt x="256" y="465"/>
                    </a:lnTo>
                    <a:lnTo>
                      <a:pt x="140" y="581"/>
                    </a:lnTo>
                    <a:lnTo>
                      <a:pt x="47" y="721"/>
                    </a:lnTo>
                    <a:lnTo>
                      <a:pt x="24" y="790"/>
                    </a:lnTo>
                    <a:lnTo>
                      <a:pt x="1" y="883"/>
                    </a:lnTo>
                    <a:lnTo>
                      <a:pt x="1" y="999"/>
                    </a:lnTo>
                    <a:lnTo>
                      <a:pt x="24" y="1092"/>
                    </a:lnTo>
                    <a:lnTo>
                      <a:pt x="47" y="1162"/>
                    </a:lnTo>
                    <a:lnTo>
                      <a:pt x="94" y="1255"/>
                    </a:lnTo>
                    <a:lnTo>
                      <a:pt x="187" y="1394"/>
                    </a:lnTo>
                    <a:lnTo>
                      <a:pt x="349" y="1487"/>
                    </a:lnTo>
                    <a:lnTo>
                      <a:pt x="442" y="1510"/>
                    </a:lnTo>
                    <a:lnTo>
                      <a:pt x="651" y="1510"/>
                    </a:lnTo>
                    <a:lnTo>
                      <a:pt x="767" y="1464"/>
                    </a:lnTo>
                    <a:lnTo>
                      <a:pt x="860" y="1417"/>
                    </a:lnTo>
                    <a:lnTo>
                      <a:pt x="953" y="1348"/>
                    </a:lnTo>
                    <a:lnTo>
                      <a:pt x="1022" y="1255"/>
                    </a:lnTo>
                    <a:lnTo>
                      <a:pt x="1046" y="1139"/>
                    </a:lnTo>
                    <a:lnTo>
                      <a:pt x="1069" y="1046"/>
                    </a:lnTo>
                    <a:lnTo>
                      <a:pt x="1046" y="953"/>
                    </a:lnTo>
                    <a:lnTo>
                      <a:pt x="1022" y="837"/>
                    </a:lnTo>
                    <a:lnTo>
                      <a:pt x="976" y="767"/>
                    </a:lnTo>
                    <a:lnTo>
                      <a:pt x="953" y="744"/>
                    </a:lnTo>
                    <a:lnTo>
                      <a:pt x="929" y="814"/>
                    </a:lnTo>
                    <a:lnTo>
                      <a:pt x="860" y="976"/>
                    </a:lnTo>
                    <a:lnTo>
                      <a:pt x="813" y="1046"/>
                    </a:lnTo>
                    <a:lnTo>
                      <a:pt x="767" y="1115"/>
                    </a:lnTo>
                    <a:lnTo>
                      <a:pt x="697" y="1162"/>
                    </a:lnTo>
                    <a:lnTo>
                      <a:pt x="604" y="1162"/>
                    </a:lnTo>
                    <a:lnTo>
                      <a:pt x="512" y="1139"/>
                    </a:lnTo>
                    <a:lnTo>
                      <a:pt x="442" y="1115"/>
                    </a:lnTo>
                    <a:lnTo>
                      <a:pt x="372" y="1046"/>
                    </a:lnTo>
                    <a:lnTo>
                      <a:pt x="349" y="976"/>
                    </a:lnTo>
                    <a:lnTo>
                      <a:pt x="326" y="906"/>
                    </a:lnTo>
                    <a:lnTo>
                      <a:pt x="326" y="837"/>
                    </a:lnTo>
                    <a:lnTo>
                      <a:pt x="349" y="767"/>
                    </a:lnTo>
                    <a:lnTo>
                      <a:pt x="419" y="697"/>
                    </a:lnTo>
                    <a:lnTo>
                      <a:pt x="535" y="581"/>
                    </a:lnTo>
                    <a:lnTo>
                      <a:pt x="628" y="419"/>
                    </a:lnTo>
                    <a:lnTo>
                      <a:pt x="697" y="233"/>
                    </a:lnTo>
                    <a:lnTo>
                      <a:pt x="74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22"/>
              <p:cNvSpPr/>
              <p:nvPr/>
            </p:nvSpPr>
            <p:spPr>
              <a:xfrm flipH="1">
                <a:off x="8677131" y="6379755"/>
                <a:ext cx="80145" cy="130446"/>
              </a:xfrm>
              <a:custGeom>
                <a:avLst/>
                <a:gdLst/>
                <a:ahLst/>
                <a:cxnLst/>
                <a:rect l="l" t="t" r="r" b="b"/>
                <a:pathLst>
                  <a:path w="999" h="1626" extrusionOk="0">
                    <a:moveTo>
                      <a:pt x="0" y="0"/>
                    </a:moveTo>
                    <a:lnTo>
                      <a:pt x="93" y="1626"/>
                    </a:lnTo>
                    <a:lnTo>
                      <a:pt x="905" y="1626"/>
                    </a:lnTo>
                    <a:lnTo>
                      <a:pt x="9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22"/>
              <p:cNvSpPr/>
              <p:nvPr/>
            </p:nvSpPr>
            <p:spPr>
              <a:xfrm flipH="1">
                <a:off x="8677131" y="6385371"/>
                <a:ext cx="78300" cy="117369"/>
              </a:xfrm>
              <a:custGeom>
                <a:avLst/>
                <a:gdLst/>
                <a:ahLst/>
                <a:cxnLst/>
                <a:rect l="l" t="t" r="r" b="b"/>
                <a:pathLst>
                  <a:path w="976" h="1463" extrusionOk="0">
                    <a:moveTo>
                      <a:pt x="975" y="0"/>
                    </a:moveTo>
                    <a:lnTo>
                      <a:pt x="0" y="348"/>
                    </a:lnTo>
                    <a:lnTo>
                      <a:pt x="23" y="720"/>
                    </a:lnTo>
                    <a:lnTo>
                      <a:pt x="952" y="418"/>
                    </a:lnTo>
                    <a:lnTo>
                      <a:pt x="975" y="0"/>
                    </a:lnTo>
                    <a:close/>
                    <a:moveTo>
                      <a:pt x="929" y="766"/>
                    </a:moveTo>
                    <a:lnTo>
                      <a:pt x="47" y="1091"/>
                    </a:lnTo>
                    <a:lnTo>
                      <a:pt x="70" y="1463"/>
                    </a:lnTo>
                    <a:lnTo>
                      <a:pt x="906" y="1184"/>
                    </a:lnTo>
                    <a:lnTo>
                      <a:pt x="929" y="76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22"/>
              <p:cNvSpPr/>
              <p:nvPr/>
            </p:nvSpPr>
            <p:spPr>
              <a:xfrm flipH="1">
                <a:off x="8716281" y="6385371"/>
                <a:ext cx="29844" cy="119214"/>
              </a:xfrm>
              <a:custGeom>
                <a:avLst/>
                <a:gdLst/>
                <a:ahLst/>
                <a:cxnLst/>
                <a:rect l="l" t="t" r="r" b="b"/>
                <a:pathLst>
                  <a:path w="372" h="1486" extrusionOk="0">
                    <a:moveTo>
                      <a:pt x="0" y="0"/>
                    </a:moveTo>
                    <a:lnTo>
                      <a:pt x="93" y="1486"/>
                    </a:lnTo>
                    <a:lnTo>
                      <a:pt x="302" y="1486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22"/>
              <p:cNvSpPr/>
              <p:nvPr/>
            </p:nvSpPr>
            <p:spPr>
              <a:xfrm flipH="1">
                <a:off x="7330550" y="6437517"/>
                <a:ext cx="193743" cy="139752"/>
              </a:xfrm>
              <a:custGeom>
                <a:avLst/>
                <a:gdLst/>
                <a:ahLst/>
                <a:cxnLst/>
                <a:rect l="l" t="t" r="r" b="b"/>
                <a:pathLst>
                  <a:path w="2415" h="1742" extrusionOk="0">
                    <a:moveTo>
                      <a:pt x="1231" y="0"/>
                    </a:moveTo>
                    <a:lnTo>
                      <a:pt x="1045" y="23"/>
                    </a:lnTo>
                    <a:lnTo>
                      <a:pt x="883" y="47"/>
                    </a:lnTo>
                    <a:lnTo>
                      <a:pt x="743" y="116"/>
                    </a:lnTo>
                    <a:lnTo>
                      <a:pt x="604" y="209"/>
                    </a:lnTo>
                    <a:lnTo>
                      <a:pt x="488" y="325"/>
                    </a:lnTo>
                    <a:lnTo>
                      <a:pt x="395" y="441"/>
                    </a:lnTo>
                    <a:lnTo>
                      <a:pt x="302" y="581"/>
                    </a:lnTo>
                    <a:lnTo>
                      <a:pt x="186" y="882"/>
                    </a:lnTo>
                    <a:lnTo>
                      <a:pt x="93" y="1161"/>
                    </a:lnTo>
                    <a:lnTo>
                      <a:pt x="47" y="1416"/>
                    </a:lnTo>
                    <a:lnTo>
                      <a:pt x="0" y="1649"/>
                    </a:lnTo>
                    <a:lnTo>
                      <a:pt x="790" y="1695"/>
                    </a:lnTo>
                    <a:lnTo>
                      <a:pt x="1556" y="1741"/>
                    </a:lnTo>
                    <a:lnTo>
                      <a:pt x="2415" y="1741"/>
                    </a:lnTo>
                    <a:lnTo>
                      <a:pt x="2369" y="1440"/>
                    </a:lnTo>
                    <a:lnTo>
                      <a:pt x="2299" y="1115"/>
                    </a:lnTo>
                    <a:lnTo>
                      <a:pt x="2206" y="790"/>
                    </a:lnTo>
                    <a:lnTo>
                      <a:pt x="2067" y="534"/>
                    </a:lnTo>
                    <a:lnTo>
                      <a:pt x="1974" y="395"/>
                    </a:lnTo>
                    <a:lnTo>
                      <a:pt x="1881" y="302"/>
                    </a:lnTo>
                    <a:lnTo>
                      <a:pt x="1765" y="209"/>
                    </a:lnTo>
                    <a:lnTo>
                      <a:pt x="1649" y="116"/>
                    </a:lnTo>
                    <a:lnTo>
                      <a:pt x="1510" y="70"/>
                    </a:lnTo>
                    <a:lnTo>
                      <a:pt x="1370" y="23"/>
                    </a:lnTo>
                    <a:lnTo>
                      <a:pt x="12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22"/>
              <p:cNvSpPr/>
              <p:nvPr/>
            </p:nvSpPr>
            <p:spPr>
              <a:xfrm flipH="1">
                <a:off x="7242945" y="6549270"/>
                <a:ext cx="363339" cy="320419"/>
              </a:xfrm>
              <a:custGeom>
                <a:avLst/>
                <a:gdLst/>
                <a:ahLst/>
                <a:cxnLst/>
                <a:rect l="l" t="t" r="r" b="b"/>
                <a:pathLst>
                  <a:path w="4529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4528" y="3993"/>
                    </a:lnTo>
                    <a:lnTo>
                      <a:pt x="45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22"/>
              <p:cNvSpPr/>
              <p:nvPr/>
            </p:nvSpPr>
            <p:spPr>
              <a:xfrm flipH="1">
                <a:off x="7066049" y="6859736"/>
                <a:ext cx="802812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10007" h="3112" extrusionOk="0">
                    <a:moveTo>
                      <a:pt x="0" y="0"/>
                    </a:moveTo>
                    <a:lnTo>
                      <a:pt x="0" y="3111"/>
                    </a:lnTo>
                    <a:lnTo>
                      <a:pt x="10007" y="3111"/>
                    </a:lnTo>
                    <a:lnTo>
                      <a:pt x="1000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22"/>
              <p:cNvSpPr/>
              <p:nvPr/>
            </p:nvSpPr>
            <p:spPr>
              <a:xfrm flipH="1">
                <a:off x="7242946" y="6549275"/>
                <a:ext cx="182672" cy="310454"/>
              </a:xfrm>
              <a:custGeom>
                <a:avLst/>
                <a:gdLst/>
                <a:ahLst/>
                <a:cxnLst/>
                <a:rect l="l" t="t" r="r" b="b"/>
                <a:pathLst>
                  <a:path w="2277" h="3994" extrusionOk="0">
                    <a:moveTo>
                      <a:pt x="1" y="0"/>
                    </a:moveTo>
                    <a:lnTo>
                      <a:pt x="1" y="3993"/>
                    </a:lnTo>
                    <a:lnTo>
                      <a:pt x="2276" y="3993"/>
                    </a:lnTo>
                    <a:lnTo>
                      <a:pt x="22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22"/>
              <p:cNvSpPr/>
              <p:nvPr/>
            </p:nvSpPr>
            <p:spPr>
              <a:xfrm flipH="1">
                <a:off x="7300706" y="6651718"/>
                <a:ext cx="247815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3088" y="1834"/>
                    </a:lnTo>
                    <a:lnTo>
                      <a:pt x="308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22"/>
              <p:cNvSpPr/>
              <p:nvPr/>
            </p:nvSpPr>
            <p:spPr>
              <a:xfrm flipH="1">
                <a:off x="7300706" y="6651718"/>
                <a:ext cx="124910" cy="147213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835" extrusionOk="0">
                    <a:moveTo>
                      <a:pt x="1" y="0"/>
                    </a:moveTo>
                    <a:lnTo>
                      <a:pt x="1" y="1834"/>
                    </a:lnTo>
                    <a:lnTo>
                      <a:pt x="1556" y="1834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22"/>
              <p:cNvSpPr/>
              <p:nvPr/>
            </p:nvSpPr>
            <p:spPr>
              <a:xfrm flipH="1">
                <a:off x="7066048" y="6859736"/>
                <a:ext cx="463861" cy="249660"/>
              </a:xfrm>
              <a:custGeom>
                <a:avLst/>
                <a:gdLst/>
                <a:ahLst/>
                <a:cxnLst/>
                <a:rect l="l" t="t" r="r" b="b"/>
                <a:pathLst>
                  <a:path w="5782" h="3112" extrusionOk="0">
                    <a:moveTo>
                      <a:pt x="1" y="0"/>
                    </a:moveTo>
                    <a:lnTo>
                      <a:pt x="1" y="3111"/>
                    </a:lnTo>
                    <a:lnTo>
                      <a:pt x="5782" y="3111"/>
                    </a:lnTo>
                    <a:lnTo>
                      <a:pt x="5782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22"/>
              <p:cNvSpPr/>
              <p:nvPr/>
            </p:nvSpPr>
            <p:spPr>
              <a:xfrm flipH="1">
                <a:off x="8406312" y="6600027"/>
                <a:ext cx="555684" cy="188699"/>
              </a:xfrm>
              <a:custGeom>
                <a:avLst/>
                <a:gdLst/>
                <a:ahLst/>
                <a:cxnLst/>
                <a:rect l="l" t="t" r="r" b="b"/>
                <a:pathLst>
                  <a:path w="25028" h="8499" extrusionOk="0">
                    <a:moveTo>
                      <a:pt x="11307" y="1"/>
                    </a:moveTo>
                    <a:lnTo>
                      <a:pt x="11237" y="47"/>
                    </a:lnTo>
                    <a:lnTo>
                      <a:pt x="0" y="8243"/>
                    </a:lnTo>
                    <a:lnTo>
                      <a:pt x="163" y="8498"/>
                    </a:lnTo>
                    <a:lnTo>
                      <a:pt x="10866" y="674"/>
                    </a:lnTo>
                    <a:lnTo>
                      <a:pt x="10866" y="674"/>
                    </a:lnTo>
                    <a:lnTo>
                      <a:pt x="6338" y="8266"/>
                    </a:lnTo>
                    <a:lnTo>
                      <a:pt x="6594" y="8428"/>
                    </a:lnTo>
                    <a:lnTo>
                      <a:pt x="11307" y="512"/>
                    </a:lnTo>
                    <a:lnTo>
                      <a:pt x="19015" y="8428"/>
                    </a:lnTo>
                    <a:lnTo>
                      <a:pt x="19247" y="8220"/>
                    </a:lnTo>
                    <a:lnTo>
                      <a:pt x="11910" y="697"/>
                    </a:lnTo>
                    <a:lnTo>
                      <a:pt x="24865" y="8452"/>
                    </a:lnTo>
                    <a:lnTo>
                      <a:pt x="25028" y="8196"/>
                    </a:lnTo>
                    <a:lnTo>
                      <a:pt x="11400" y="24"/>
                    </a:lnTo>
                    <a:lnTo>
                      <a:pt x="113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59" name="Google Shape;2359;p22"/>
              <p:cNvGrpSpPr/>
              <p:nvPr/>
            </p:nvGrpSpPr>
            <p:grpSpPr>
              <a:xfrm>
                <a:off x="8345142" y="6766420"/>
                <a:ext cx="698822" cy="329093"/>
                <a:chOff x="811985" y="3296192"/>
                <a:chExt cx="1330582" cy="626605"/>
              </a:xfrm>
            </p:grpSpPr>
            <p:sp>
              <p:nvSpPr>
                <p:cNvPr id="2360" name="Google Shape;2360;p22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1" name="Google Shape;2361;p22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2" name="Google Shape;2362;p22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3" name="Google Shape;2363;p22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22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22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22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22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22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22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22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371" name="Google Shape;2371;p22"/>
            <p:cNvSpPr/>
            <p:nvPr/>
          </p:nvSpPr>
          <p:spPr>
            <a:xfrm flipH="1">
              <a:off x="7762346" y="4490814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2"/>
            <p:cNvSpPr/>
            <p:nvPr/>
          </p:nvSpPr>
          <p:spPr>
            <a:xfrm flipH="1">
              <a:off x="7858085" y="4702053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2"/>
            <p:cNvSpPr/>
            <p:nvPr/>
          </p:nvSpPr>
          <p:spPr>
            <a:xfrm flipH="1">
              <a:off x="7858085" y="4702053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2"/>
            <p:cNvSpPr/>
            <p:nvPr/>
          </p:nvSpPr>
          <p:spPr>
            <a:xfrm flipH="1">
              <a:off x="8072266" y="4490814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2"/>
            <p:cNvSpPr/>
            <p:nvPr/>
          </p:nvSpPr>
          <p:spPr>
            <a:xfrm flipH="1">
              <a:off x="8994582" y="4642762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2"/>
            <p:cNvSpPr/>
            <p:nvPr/>
          </p:nvSpPr>
          <p:spPr>
            <a:xfrm flipH="1">
              <a:off x="8029734" y="4803812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2"/>
            <p:cNvSpPr/>
            <p:nvPr/>
          </p:nvSpPr>
          <p:spPr>
            <a:xfrm flipH="1">
              <a:off x="8380686" y="4490814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2"/>
            <p:cNvSpPr/>
            <p:nvPr/>
          </p:nvSpPr>
          <p:spPr>
            <a:xfrm flipH="1">
              <a:off x="8476425" y="4702053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2"/>
            <p:cNvSpPr/>
            <p:nvPr/>
          </p:nvSpPr>
          <p:spPr>
            <a:xfrm flipH="1">
              <a:off x="8476425" y="4702053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2"/>
            <p:cNvSpPr/>
            <p:nvPr/>
          </p:nvSpPr>
          <p:spPr>
            <a:xfrm flipH="1">
              <a:off x="8690606" y="4490814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2"/>
            <p:cNvSpPr/>
            <p:nvPr/>
          </p:nvSpPr>
          <p:spPr>
            <a:xfrm flipH="1">
              <a:off x="8648074" y="4803812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2"/>
            <p:cNvSpPr/>
            <p:nvPr/>
          </p:nvSpPr>
          <p:spPr>
            <a:xfrm flipH="1">
              <a:off x="8994582" y="4642762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3" name="Google Shape;2383;p22"/>
          <p:cNvGrpSpPr/>
          <p:nvPr/>
        </p:nvGrpSpPr>
        <p:grpSpPr>
          <a:xfrm flipH="1">
            <a:off x="7350482" y="4045248"/>
            <a:ext cx="2464609" cy="901434"/>
            <a:chOff x="127" y="3525732"/>
            <a:chExt cx="2948097" cy="1078271"/>
          </a:xfrm>
        </p:grpSpPr>
        <p:grpSp>
          <p:nvGrpSpPr>
            <p:cNvPr id="2384" name="Google Shape;2384;p22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2385" name="Google Shape;2385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6" name="Google Shape;2396;p22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2397" name="Google Shape;2397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8" name="Google Shape;2408;p22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2409" name="Google Shape;2409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20" name="Google Shape;2420;p22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2421" name="Google Shape;2421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2" name="Google Shape;2432;p22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2433" name="Google Shape;2433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4" name="Google Shape;2444;p22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2445" name="Google Shape;2445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6" name="Google Shape;2456;p22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2457" name="Google Shape;2457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8" name="Google Shape;2468;p22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2469" name="Google Shape;2469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0" name="Google Shape;2480;p22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2481" name="Google Shape;2481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2" name="Google Shape;2492;p22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2493" name="Google Shape;2493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4" name="Google Shape;2504;p22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2505" name="Google Shape;2505;p22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2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2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2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2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2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2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2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2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2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2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16" name="Google Shape;2516;p22"/>
          <p:cNvGrpSpPr/>
          <p:nvPr/>
        </p:nvGrpSpPr>
        <p:grpSpPr>
          <a:xfrm>
            <a:off x="6286795" y="4524099"/>
            <a:ext cx="814801" cy="497131"/>
            <a:chOff x="1170428" y="5511318"/>
            <a:chExt cx="3696921" cy="2255586"/>
          </a:xfrm>
        </p:grpSpPr>
        <p:sp>
          <p:nvSpPr>
            <p:cNvPr id="2517" name="Google Shape;2517;p22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2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2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22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22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22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22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22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2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2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2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2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2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2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2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2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2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2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2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22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2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2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2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2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2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2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2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2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2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2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2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2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2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2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2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2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2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2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2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2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2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2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2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2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2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2" name="Google Shape;2562;p22"/>
          <p:cNvGrpSpPr/>
          <p:nvPr/>
        </p:nvGrpSpPr>
        <p:grpSpPr>
          <a:xfrm flipH="1">
            <a:off x="2204470" y="4449549"/>
            <a:ext cx="814801" cy="497131"/>
            <a:chOff x="1170428" y="5511318"/>
            <a:chExt cx="3696921" cy="2255586"/>
          </a:xfrm>
        </p:grpSpPr>
        <p:sp>
          <p:nvSpPr>
            <p:cNvPr id="2563" name="Google Shape;2563;p22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2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2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2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2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2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2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2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2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22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22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22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22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22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22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22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22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22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22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22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22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22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22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22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22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22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22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22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22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22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22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22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22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22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22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22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22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22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22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22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22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22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22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22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22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8" name="Google Shape;2608;p22"/>
          <p:cNvSpPr/>
          <p:nvPr/>
        </p:nvSpPr>
        <p:spPr>
          <a:xfrm rot="503544">
            <a:off x="4493698" y="204712"/>
            <a:ext cx="156501" cy="108702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22"/>
          <p:cNvSpPr/>
          <p:nvPr/>
        </p:nvSpPr>
        <p:spPr>
          <a:xfrm>
            <a:off x="7225862" y="1029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22"/>
          <p:cNvSpPr/>
          <p:nvPr/>
        </p:nvSpPr>
        <p:spPr>
          <a:xfrm>
            <a:off x="801409" y="11199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22"/>
          <p:cNvSpPr/>
          <p:nvPr/>
        </p:nvSpPr>
        <p:spPr>
          <a:xfrm>
            <a:off x="-324138" y="29921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22"/>
          <p:cNvSpPr/>
          <p:nvPr/>
        </p:nvSpPr>
        <p:spPr>
          <a:xfrm>
            <a:off x="8705762" y="3135866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2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721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8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821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054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1828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29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6"/>
          <p:cNvSpPr/>
          <p:nvPr/>
        </p:nvSpPr>
        <p:spPr>
          <a:xfrm flipH="1">
            <a:off x="8558821" y="4160277"/>
            <a:ext cx="3711881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flipH="1">
            <a:off x="-3073143" y="4044450"/>
            <a:ext cx="3711764" cy="699077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100" y="4802300"/>
            <a:ext cx="9144000" cy="416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6"/>
          <p:cNvGrpSpPr/>
          <p:nvPr/>
        </p:nvGrpSpPr>
        <p:grpSpPr>
          <a:xfrm flipH="1">
            <a:off x="4164838" y="4671318"/>
            <a:ext cx="763044" cy="465553"/>
            <a:chOff x="1170428" y="5511318"/>
            <a:chExt cx="3696921" cy="2255586"/>
          </a:xfrm>
        </p:grpSpPr>
        <p:sp>
          <p:nvSpPr>
            <p:cNvPr id="434" name="Google Shape;434;p6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6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6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6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6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6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6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6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6"/>
          <p:cNvGrpSpPr/>
          <p:nvPr/>
        </p:nvGrpSpPr>
        <p:grpSpPr>
          <a:xfrm flipH="1">
            <a:off x="-995358" y="4681083"/>
            <a:ext cx="2200165" cy="536475"/>
            <a:chOff x="3583002" y="6165007"/>
            <a:chExt cx="2948097" cy="718846"/>
          </a:xfrm>
        </p:grpSpPr>
        <p:grpSp>
          <p:nvGrpSpPr>
            <p:cNvPr id="480" name="Google Shape;480;p6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481" name="Google Shape;48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2" name="Google Shape;492;p6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493" name="Google Shape;49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6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505" name="Google Shape;50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6" name="Google Shape;516;p6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517" name="Google Shape;51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6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529" name="Google Shape;52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0" name="Google Shape;540;p6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541" name="Google Shape;541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2" name="Google Shape;552;p6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4" name="Google Shape;564;p6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565" name="Google Shape;565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6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577" name="Google Shape;577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8" name="Google Shape;588;p6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589" name="Google Shape;589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0" name="Google Shape;600;p6"/>
          <p:cNvGrpSpPr/>
          <p:nvPr/>
        </p:nvGrpSpPr>
        <p:grpSpPr>
          <a:xfrm flipH="1">
            <a:off x="8380777" y="4587404"/>
            <a:ext cx="763214" cy="394458"/>
            <a:chOff x="4788538" y="2017249"/>
            <a:chExt cx="1752099" cy="905551"/>
          </a:xfrm>
        </p:grpSpPr>
        <p:sp>
          <p:nvSpPr>
            <p:cNvPr id="601" name="Google Shape;601;p6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" name="Google Shape;605;p6"/>
          <p:cNvGrpSpPr/>
          <p:nvPr/>
        </p:nvGrpSpPr>
        <p:grpSpPr>
          <a:xfrm flipH="1">
            <a:off x="8558827" y="3630281"/>
            <a:ext cx="1555866" cy="1113233"/>
            <a:chOff x="5009981" y="5590256"/>
            <a:chExt cx="1555866" cy="1113233"/>
          </a:xfrm>
        </p:grpSpPr>
        <p:sp>
          <p:nvSpPr>
            <p:cNvPr id="606" name="Google Shape;606;p6"/>
            <p:cNvSpPr/>
            <p:nvPr/>
          </p:nvSpPr>
          <p:spPr>
            <a:xfrm flipH="1">
              <a:off x="5305314" y="5590256"/>
              <a:ext cx="1260533" cy="60586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"/>
            <p:cNvSpPr/>
            <p:nvPr/>
          </p:nvSpPr>
          <p:spPr>
            <a:xfrm flipH="1">
              <a:off x="6466272" y="6155487"/>
              <a:ext cx="77698" cy="10981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"/>
            <p:cNvSpPr/>
            <p:nvPr/>
          </p:nvSpPr>
          <p:spPr>
            <a:xfrm flipH="1">
              <a:off x="6469615" y="6042470"/>
              <a:ext cx="72610" cy="118178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"/>
            <p:cNvSpPr/>
            <p:nvPr/>
          </p:nvSpPr>
          <p:spPr>
            <a:xfrm flipH="1">
              <a:off x="6469615" y="6047557"/>
              <a:ext cx="70938" cy="106331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"/>
            <p:cNvSpPr/>
            <p:nvPr/>
          </p:nvSpPr>
          <p:spPr>
            <a:xfrm flipH="1">
              <a:off x="6505084" y="6047557"/>
              <a:ext cx="27038" cy="108002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"/>
            <p:cNvSpPr/>
            <p:nvPr/>
          </p:nvSpPr>
          <p:spPr>
            <a:xfrm flipH="1">
              <a:off x="5249615" y="6094799"/>
              <a:ext cx="175528" cy="126609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"/>
            <p:cNvSpPr/>
            <p:nvPr/>
          </p:nvSpPr>
          <p:spPr>
            <a:xfrm flipH="1">
              <a:off x="5170247" y="6196042"/>
              <a:ext cx="329179" cy="290284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"/>
            <p:cNvSpPr/>
            <p:nvPr/>
          </p:nvSpPr>
          <p:spPr>
            <a:xfrm flipH="1">
              <a:off x="5009987" y="6477309"/>
              <a:ext cx="727334" cy="22618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"/>
            <p:cNvSpPr/>
            <p:nvPr/>
          </p:nvSpPr>
          <p:spPr>
            <a:xfrm flipH="1">
              <a:off x="5170240" y="6196045"/>
              <a:ext cx="165504" cy="281257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6"/>
            <p:cNvSpPr/>
            <p:nvPr/>
          </p:nvSpPr>
          <p:spPr>
            <a:xfrm flipH="1">
              <a:off x="5222577" y="6288854"/>
              <a:ext cx="224516" cy="13336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6"/>
            <p:cNvSpPr/>
            <p:nvPr/>
          </p:nvSpPr>
          <p:spPr>
            <a:xfrm flipH="1">
              <a:off x="5222575" y="6288854"/>
              <a:ext cx="113167" cy="13336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"/>
            <p:cNvSpPr/>
            <p:nvPr/>
          </p:nvSpPr>
          <p:spPr>
            <a:xfrm flipH="1">
              <a:off x="5009981" y="6477309"/>
              <a:ext cx="420250" cy="22618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8" name="Google Shape;618;p6"/>
          <p:cNvSpPr/>
          <p:nvPr/>
        </p:nvSpPr>
        <p:spPr>
          <a:xfrm>
            <a:off x="43954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6"/>
          <p:cNvSpPr/>
          <p:nvPr/>
        </p:nvSpPr>
        <p:spPr>
          <a:xfrm>
            <a:off x="8800762" y="16142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6"/>
          <p:cNvSpPr/>
          <p:nvPr/>
        </p:nvSpPr>
        <p:spPr>
          <a:xfrm>
            <a:off x="-276887" y="1992638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"/>
          <p:cNvSpPr/>
          <p:nvPr/>
        </p:nvSpPr>
        <p:spPr>
          <a:xfrm>
            <a:off x="710915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"/>
          <p:cNvSpPr/>
          <p:nvPr/>
        </p:nvSpPr>
        <p:spPr>
          <a:xfrm rot="1159801">
            <a:off x="728500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6"/>
          <p:cNvSpPr/>
          <p:nvPr/>
        </p:nvSpPr>
        <p:spPr>
          <a:xfrm>
            <a:off x="713201" y="178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6"/>
          <p:cNvSpPr/>
          <p:nvPr/>
        </p:nvSpPr>
        <p:spPr>
          <a:xfrm rot="1159801">
            <a:off x="889050" y="286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"/>
          <p:cNvSpPr/>
          <p:nvPr/>
        </p:nvSpPr>
        <p:spPr>
          <a:xfrm rot="1159801">
            <a:off x="8814325" y="28915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6"/>
          <p:cNvSpPr/>
          <p:nvPr/>
        </p:nvSpPr>
        <p:spPr>
          <a:xfrm>
            <a:off x="249301" y="282982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7" name="Google Shape;627;p6"/>
          <p:cNvGrpSpPr/>
          <p:nvPr/>
        </p:nvGrpSpPr>
        <p:grpSpPr>
          <a:xfrm>
            <a:off x="-1078723" y="3491106"/>
            <a:ext cx="1791936" cy="1113232"/>
            <a:chOff x="-3849348" y="6952593"/>
            <a:chExt cx="3571016" cy="2218477"/>
          </a:xfrm>
        </p:grpSpPr>
        <p:sp>
          <p:nvSpPr>
            <p:cNvPr id="628" name="Google Shape;628;p6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6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6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6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1" name="Google Shape;641;p6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642" name="Google Shape;642;p6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6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1303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398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810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62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7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56" name="Google Shape;656;p7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7"/>
          <p:cNvSpPr/>
          <p:nvPr/>
        </p:nvSpPr>
        <p:spPr>
          <a:xfrm>
            <a:off x="-296425" y="1980679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7"/>
          <p:cNvSpPr/>
          <p:nvPr/>
        </p:nvSpPr>
        <p:spPr>
          <a:xfrm>
            <a:off x="8712673" y="1916315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7"/>
          <p:cNvSpPr/>
          <p:nvPr/>
        </p:nvSpPr>
        <p:spPr>
          <a:xfrm>
            <a:off x="4622600" y="1863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"/>
          <p:cNvSpPr/>
          <p:nvPr/>
        </p:nvSpPr>
        <p:spPr>
          <a:xfrm>
            <a:off x="310288" y="2988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"/>
          <p:cNvSpPr/>
          <p:nvPr/>
        </p:nvSpPr>
        <p:spPr>
          <a:xfrm rot="1159801">
            <a:off x="8726262" y="242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7"/>
          <p:cNvSpPr txBox="1">
            <a:spLocks noGrp="1"/>
          </p:cNvSpPr>
          <p:nvPr>
            <p:ph type="subTitle" idx="1"/>
          </p:nvPr>
        </p:nvSpPr>
        <p:spPr>
          <a:xfrm>
            <a:off x="713225" y="1229500"/>
            <a:ext cx="3670500" cy="17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7"/>
          <p:cNvSpPr>
            <a:spLocks noGrp="1"/>
          </p:cNvSpPr>
          <p:nvPr>
            <p:ph type="pic" idx="2"/>
          </p:nvPr>
        </p:nvSpPr>
        <p:spPr>
          <a:xfrm rot="378680">
            <a:off x="5675627" y="1057483"/>
            <a:ext cx="2499750" cy="249975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"/>
          <p:cNvSpPr/>
          <p:nvPr/>
        </p:nvSpPr>
        <p:spPr>
          <a:xfrm>
            <a:off x="8430774" y="2602672"/>
            <a:ext cx="422127" cy="154375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3"/>
          <p:cNvSpPr/>
          <p:nvPr/>
        </p:nvSpPr>
        <p:spPr>
          <a:xfrm>
            <a:off x="2468025" y="132716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3"/>
          <p:cNvSpPr/>
          <p:nvPr/>
        </p:nvSpPr>
        <p:spPr>
          <a:xfrm>
            <a:off x="8521450" y="79645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73434" y="208784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178301" y="8058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3"/>
          <p:cNvSpPr/>
          <p:nvPr/>
        </p:nvSpPr>
        <p:spPr>
          <a:xfrm rot="1159801">
            <a:off x="8702000" y="18454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3"/>
          <p:cNvSpPr/>
          <p:nvPr/>
        </p:nvSpPr>
        <p:spPr>
          <a:xfrm rot="1159801">
            <a:off x="6297212" y="2608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"/>
          <p:cNvSpPr/>
          <p:nvPr/>
        </p:nvSpPr>
        <p:spPr>
          <a:xfrm>
            <a:off x="100" y="4604000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13"/>
          <p:cNvGrpSpPr/>
          <p:nvPr/>
        </p:nvGrpSpPr>
        <p:grpSpPr>
          <a:xfrm>
            <a:off x="5724737" y="4409890"/>
            <a:ext cx="990775" cy="604497"/>
            <a:chOff x="1170428" y="5511318"/>
            <a:chExt cx="3696921" cy="2255586"/>
          </a:xfrm>
        </p:grpSpPr>
        <p:sp>
          <p:nvSpPr>
            <p:cNvPr id="708" name="Google Shape;708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3"/>
          <p:cNvGrpSpPr/>
          <p:nvPr/>
        </p:nvGrpSpPr>
        <p:grpSpPr>
          <a:xfrm flipH="1">
            <a:off x="8430777" y="3024427"/>
            <a:ext cx="1613386" cy="1002334"/>
            <a:chOff x="7066048" y="5880595"/>
            <a:chExt cx="1977916" cy="1228802"/>
          </a:xfrm>
        </p:grpSpPr>
        <p:sp>
          <p:nvSpPr>
            <p:cNvPr id="754" name="Google Shape;754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768" name="Google Shape;768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9" name="Google Shape;779;p13"/>
          <p:cNvGrpSpPr/>
          <p:nvPr/>
        </p:nvGrpSpPr>
        <p:grpSpPr>
          <a:xfrm>
            <a:off x="7307795" y="4293016"/>
            <a:ext cx="2245179" cy="821268"/>
            <a:chOff x="6888251" y="5531870"/>
            <a:chExt cx="2586910" cy="946161"/>
          </a:xfrm>
        </p:grpSpPr>
        <p:grpSp>
          <p:nvGrpSpPr>
            <p:cNvPr id="780" name="Google Shape;780;p13"/>
            <p:cNvGrpSpPr/>
            <p:nvPr/>
          </p:nvGrpSpPr>
          <p:grpSpPr>
            <a:xfrm>
              <a:off x="6888251" y="6162661"/>
              <a:ext cx="669682" cy="315371"/>
              <a:chOff x="811985" y="3296192"/>
              <a:chExt cx="1330582" cy="626605"/>
            </a:xfrm>
          </p:grpSpPr>
          <p:sp>
            <p:nvSpPr>
              <p:cNvPr id="781" name="Google Shape;78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3"/>
            <p:cNvGrpSpPr/>
            <p:nvPr/>
          </p:nvGrpSpPr>
          <p:grpSpPr>
            <a:xfrm>
              <a:off x="7303045" y="6162661"/>
              <a:ext cx="669682" cy="315371"/>
              <a:chOff x="811985" y="3296192"/>
              <a:chExt cx="1330582" cy="626605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13"/>
            <p:cNvGrpSpPr/>
            <p:nvPr/>
          </p:nvGrpSpPr>
          <p:grpSpPr>
            <a:xfrm>
              <a:off x="7303045" y="5847265"/>
              <a:ext cx="669682" cy="315371"/>
              <a:chOff x="811985" y="3296192"/>
              <a:chExt cx="1330582" cy="626605"/>
            </a:xfrm>
          </p:grpSpPr>
          <p:sp>
            <p:nvSpPr>
              <p:cNvPr id="805" name="Google Shape;80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13"/>
            <p:cNvGrpSpPr/>
            <p:nvPr/>
          </p:nvGrpSpPr>
          <p:grpSpPr>
            <a:xfrm>
              <a:off x="7720955" y="6162661"/>
              <a:ext cx="669682" cy="315371"/>
              <a:chOff x="811985" y="3296192"/>
              <a:chExt cx="1330582" cy="626605"/>
            </a:xfrm>
          </p:grpSpPr>
          <p:sp>
            <p:nvSpPr>
              <p:cNvPr id="817" name="Google Shape;81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13"/>
            <p:cNvGrpSpPr/>
            <p:nvPr/>
          </p:nvGrpSpPr>
          <p:grpSpPr>
            <a:xfrm>
              <a:off x="7720955" y="5847265"/>
              <a:ext cx="669682" cy="315371"/>
              <a:chOff x="811985" y="3296192"/>
              <a:chExt cx="1330582" cy="626605"/>
            </a:xfrm>
          </p:grpSpPr>
          <p:sp>
            <p:nvSpPr>
              <p:cNvPr id="829" name="Google Shape;82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13"/>
            <p:cNvGrpSpPr/>
            <p:nvPr/>
          </p:nvGrpSpPr>
          <p:grpSpPr>
            <a:xfrm>
              <a:off x="8390684" y="6162661"/>
              <a:ext cx="669682" cy="315371"/>
              <a:chOff x="811985" y="3296192"/>
              <a:chExt cx="1330582" cy="626605"/>
            </a:xfrm>
          </p:grpSpPr>
          <p:sp>
            <p:nvSpPr>
              <p:cNvPr id="841" name="Google Shape;84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3"/>
            <p:cNvGrpSpPr/>
            <p:nvPr/>
          </p:nvGrpSpPr>
          <p:grpSpPr>
            <a:xfrm>
              <a:off x="8805479" y="6162661"/>
              <a:ext cx="669682" cy="315371"/>
              <a:chOff x="811985" y="3296192"/>
              <a:chExt cx="1330582" cy="626605"/>
            </a:xfrm>
          </p:grpSpPr>
          <p:sp>
            <p:nvSpPr>
              <p:cNvPr id="853" name="Google Shape;85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864;p13"/>
            <p:cNvGrpSpPr/>
            <p:nvPr/>
          </p:nvGrpSpPr>
          <p:grpSpPr>
            <a:xfrm>
              <a:off x="8390684" y="5847265"/>
              <a:ext cx="669682" cy="315371"/>
              <a:chOff x="811985" y="3296192"/>
              <a:chExt cx="1330582" cy="626605"/>
            </a:xfrm>
          </p:grpSpPr>
          <p:sp>
            <p:nvSpPr>
              <p:cNvPr id="865" name="Google Shape;86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13"/>
            <p:cNvGrpSpPr/>
            <p:nvPr/>
          </p:nvGrpSpPr>
          <p:grpSpPr>
            <a:xfrm>
              <a:off x="8805479" y="5847265"/>
              <a:ext cx="669682" cy="315371"/>
              <a:chOff x="811985" y="3296192"/>
              <a:chExt cx="1330582" cy="626605"/>
            </a:xfrm>
          </p:grpSpPr>
          <p:sp>
            <p:nvSpPr>
              <p:cNvPr id="877" name="Google Shape;87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13"/>
            <p:cNvGrpSpPr/>
            <p:nvPr/>
          </p:nvGrpSpPr>
          <p:grpSpPr>
            <a:xfrm>
              <a:off x="8390684" y="5531870"/>
              <a:ext cx="669682" cy="315371"/>
              <a:chOff x="811985" y="3296192"/>
              <a:chExt cx="1330582" cy="626605"/>
            </a:xfrm>
          </p:grpSpPr>
          <p:sp>
            <p:nvSpPr>
              <p:cNvPr id="889" name="Google Shape;88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13"/>
            <p:cNvGrpSpPr/>
            <p:nvPr/>
          </p:nvGrpSpPr>
          <p:grpSpPr>
            <a:xfrm>
              <a:off x="8805479" y="5531870"/>
              <a:ext cx="669682" cy="315371"/>
              <a:chOff x="811985" y="3296192"/>
              <a:chExt cx="1330582" cy="626605"/>
            </a:xfrm>
          </p:grpSpPr>
          <p:sp>
            <p:nvSpPr>
              <p:cNvPr id="901" name="Google Shape;90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2" name="Google Shape;912;p13"/>
          <p:cNvGrpSpPr/>
          <p:nvPr/>
        </p:nvGrpSpPr>
        <p:grpSpPr>
          <a:xfrm flipH="1">
            <a:off x="1678275" y="4509915"/>
            <a:ext cx="990775" cy="604497"/>
            <a:chOff x="1170428" y="5511318"/>
            <a:chExt cx="3696921" cy="2255586"/>
          </a:xfrm>
        </p:grpSpPr>
        <p:sp>
          <p:nvSpPr>
            <p:cNvPr id="913" name="Google Shape;913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13"/>
          <p:cNvGrpSpPr/>
          <p:nvPr/>
        </p:nvGrpSpPr>
        <p:grpSpPr>
          <a:xfrm>
            <a:off x="-533735" y="3332806"/>
            <a:ext cx="990936" cy="615630"/>
            <a:chOff x="7066048" y="5880595"/>
            <a:chExt cx="1977916" cy="1228802"/>
          </a:xfrm>
        </p:grpSpPr>
        <p:sp>
          <p:nvSpPr>
            <p:cNvPr id="959" name="Google Shape;959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2" name="Google Shape;972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973" name="Google Shape;97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2" hasCustomPrompt="1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4" hasCustomPrompt="1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5" hasCustomPrompt="1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6" hasCustomPrompt="1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7" hasCustomPrompt="1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13"/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3"/>
          </p:nvPr>
        </p:nvSpPr>
        <p:spPr>
          <a:xfrm>
            <a:off x="741836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15"/>
          </p:nvPr>
        </p:nvSpPr>
        <p:spPr>
          <a:xfrm>
            <a:off x="609666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5"/>
          <p:cNvSpPr/>
          <p:nvPr/>
        </p:nvSpPr>
        <p:spPr>
          <a:xfrm flipH="1">
            <a:off x="-1403861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5"/>
          <p:cNvSpPr/>
          <p:nvPr/>
        </p:nvSpPr>
        <p:spPr>
          <a:xfrm flipH="1">
            <a:off x="8430764" y="4283187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9" name="Google Shape;1019;p15"/>
          <p:cNvGrpSpPr/>
          <p:nvPr/>
        </p:nvGrpSpPr>
        <p:grpSpPr>
          <a:xfrm>
            <a:off x="76" y="4603991"/>
            <a:ext cx="9144051" cy="1409448"/>
            <a:chOff x="1648300" y="2319100"/>
            <a:chExt cx="1480075" cy="228125"/>
          </a:xfrm>
        </p:grpSpPr>
        <p:sp>
          <p:nvSpPr>
            <p:cNvPr id="1020" name="Google Shape;1020;p1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15"/>
          <p:cNvGrpSpPr/>
          <p:nvPr/>
        </p:nvGrpSpPr>
        <p:grpSpPr>
          <a:xfrm>
            <a:off x="622848" y="4570601"/>
            <a:ext cx="1223755" cy="447698"/>
            <a:chOff x="5331602" y="3459769"/>
            <a:chExt cx="2948097" cy="1078271"/>
          </a:xfrm>
        </p:grpSpPr>
        <p:grpSp>
          <p:nvGrpSpPr>
            <p:cNvPr id="1026" name="Google Shape;1026;p15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1027" name="Google Shape;102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8" name="Google Shape;1038;p15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1039" name="Google Shape;103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15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1051" name="Google Shape;105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2" name="Google Shape;1062;p15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1063" name="Google Shape;106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4" name="Google Shape;1074;p15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1075" name="Google Shape;107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6" name="Google Shape;1086;p15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1087" name="Google Shape;108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8" name="Google Shape;1098;p15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1099" name="Google Shape;109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15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1111" name="Google Shape;111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2" name="Google Shape;1122;p15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1123" name="Google Shape;1123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4" name="Google Shape;1134;p15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1135" name="Google Shape;1135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15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1147" name="Google Shape;1147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8" name="Google Shape;1158;p15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1159" name="Google Shape;1159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0" name="Google Shape;1170;p15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1171" name="Google Shape;1171;p1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2" name="Google Shape;1182;p15"/>
          <p:cNvGrpSpPr/>
          <p:nvPr/>
        </p:nvGrpSpPr>
        <p:grpSpPr>
          <a:xfrm>
            <a:off x="191340" y="4697848"/>
            <a:ext cx="2226832" cy="445663"/>
            <a:chOff x="3844788" y="3789525"/>
            <a:chExt cx="3388878" cy="678124"/>
          </a:xfrm>
        </p:grpSpPr>
        <p:sp>
          <p:nvSpPr>
            <p:cNvPr id="1183" name="Google Shape;1183;p15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15"/>
          <p:cNvGrpSpPr/>
          <p:nvPr/>
        </p:nvGrpSpPr>
        <p:grpSpPr>
          <a:xfrm>
            <a:off x="6784663" y="4604091"/>
            <a:ext cx="1803066" cy="360856"/>
            <a:chOff x="6105603" y="6561295"/>
            <a:chExt cx="2226832" cy="445667"/>
          </a:xfrm>
        </p:grpSpPr>
        <p:grpSp>
          <p:nvGrpSpPr>
            <p:cNvPr id="1189" name="Google Shape;1189;p15"/>
            <p:cNvGrpSpPr/>
            <p:nvPr/>
          </p:nvGrpSpPr>
          <p:grpSpPr>
            <a:xfrm flipH="1">
              <a:off x="6607147" y="6561295"/>
              <a:ext cx="1223753" cy="298491"/>
              <a:chOff x="6607147" y="6458520"/>
              <a:chExt cx="1223753" cy="298491"/>
            </a:xfrm>
          </p:grpSpPr>
          <p:grpSp>
            <p:nvGrpSpPr>
              <p:cNvPr id="1190" name="Google Shape;1190;p15"/>
              <p:cNvGrpSpPr/>
              <p:nvPr/>
            </p:nvGrpSpPr>
            <p:grpSpPr>
              <a:xfrm>
                <a:off x="6607147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191" name="Google Shape;119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02" name="Google Shape;1202;p15"/>
              <p:cNvGrpSpPr/>
              <p:nvPr/>
            </p:nvGrpSpPr>
            <p:grpSpPr>
              <a:xfrm>
                <a:off x="6803364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03" name="Google Shape;120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14" name="Google Shape;1214;p15"/>
              <p:cNvGrpSpPr/>
              <p:nvPr/>
            </p:nvGrpSpPr>
            <p:grpSpPr>
              <a:xfrm>
                <a:off x="7001056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15" name="Google Shape;121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1" name="Google Shape;122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2" name="Google Shape;122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3" name="Google Shape;122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26" name="Google Shape;1226;p15"/>
              <p:cNvGrpSpPr/>
              <p:nvPr/>
            </p:nvGrpSpPr>
            <p:grpSpPr>
              <a:xfrm>
                <a:off x="7001056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27" name="Google Shape;1227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8" name="Google Shape;1228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9" name="Google Shape;1229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0" name="Google Shape;1230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1" name="Google Shape;1231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2" name="Google Shape;1232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3" name="Google Shape;1233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4" name="Google Shape;1234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5" name="Google Shape;1235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38" name="Google Shape;1238;p15"/>
              <p:cNvGrpSpPr/>
              <p:nvPr/>
            </p:nvGrpSpPr>
            <p:grpSpPr>
              <a:xfrm>
                <a:off x="7317870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39" name="Google Shape;1239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3" name="Google Shape;1243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4" name="Google Shape;1244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5" name="Google Shape;1245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6" name="Google Shape;1246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7" name="Google Shape;1247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8" name="Google Shape;1248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9" name="Google Shape;1249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50" name="Google Shape;1250;p15"/>
              <p:cNvGrpSpPr/>
              <p:nvPr/>
            </p:nvGrpSpPr>
            <p:grpSpPr>
              <a:xfrm>
                <a:off x="7514088" y="6607753"/>
                <a:ext cx="316812" cy="149257"/>
                <a:chOff x="811985" y="3296192"/>
                <a:chExt cx="1330582" cy="626605"/>
              </a:xfrm>
            </p:grpSpPr>
            <p:sp>
              <p:nvSpPr>
                <p:cNvPr id="1251" name="Google Shape;1251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2" name="Google Shape;1252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3" name="Google Shape;1253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4" name="Google Shape;1254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5" name="Google Shape;1255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6" name="Google Shape;1256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62" name="Google Shape;1262;p15"/>
              <p:cNvGrpSpPr/>
              <p:nvPr/>
            </p:nvGrpSpPr>
            <p:grpSpPr>
              <a:xfrm>
                <a:off x="7317870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63" name="Google Shape;1263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74" name="Google Shape;1274;p15"/>
              <p:cNvGrpSpPr/>
              <p:nvPr/>
            </p:nvGrpSpPr>
            <p:grpSpPr>
              <a:xfrm>
                <a:off x="7514088" y="6458520"/>
                <a:ext cx="316812" cy="149257"/>
                <a:chOff x="811985" y="3296192"/>
                <a:chExt cx="1330582" cy="626605"/>
              </a:xfrm>
            </p:grpSpPr>
            <p:sp>
              <p:nvSpPr>
                <p:cNvPr id="1275" name="Google Shape;1275;p15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15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15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15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9" name="Google Shape;1279;p15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0" name="Google Shape;1280;p15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1" name="Google Shape;1281;p15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2" name="Google Shape;1282;p15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3" name="Google Shape;1283;p15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4" name="Google Shape;1284;p15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5" name="Google Shape;1285;p15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86" name="Google Shape;1286;p15"/>
            <p:cNvGrpSpPr/>
            <p:nvPr/>
          </p:nvGrpSpPr>
          <p:grpSpPr>
            <a:xfrm flipH="1">
              <a:off x="6105603" y="6561298"/>
              <a:ext cx="2226832" cy="445663"/>
              <a:chOff x="3844788" y="3789525"/>
              <a:chExt cx="3388878" cy="678124"/>
            </a:xfrm>
          </p:grpSpPr>
          <p:sp>
            <p:nvSpPr>
              <p:cNvPr id="1287" name="Google Shape;1287;p15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5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5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5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5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92" name="Google Shape;1292;p15"/>
          <p:cNvSpPr/>
          <p:nvPr/>
        </p:nvSpPr>
        <p:spPr>
          <a:xfrm>
            <a:off x="-215727" y="311012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15"/>
          <p:cNvSpPr/>
          <p:nvPr/>
        </p:nvSpPr>
        <p:spPr>
          <a:xfrm>
            <a:off x="4190487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5"/>
          <p:cNvSpPr/>
          <p:nvPr/>
        </p:nvSpPr>
        <p:spPr>
          <a:xfrm>
            <a:off x="8725100" y="3879626"/>
            <a:ext cx="763222" cy="284603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15"/>
          <p:cNvSpPr/>
          <p:nvPr/>
        </p:nvSpPr>
        <p:spPr>
          <a:xfrm>
            <a:off x="8587576" y="1825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15"/>
          <p:cNvSpPr/>
          <p:nvPr/>
        </p:nvSpPr>
        <p:spPr>
          <a:xfrm rot="1159801">
            <a:off x="8763425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5"/>
          <p:cNvSpPr/>
          <p:nvPr/>
        </p:nvSpPr>
        <p:spPr>
          <a:xfrm>
            <a:off x="1629051" y="2440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5"/>
          <p:cNvSpPr/>
          <p:nvPr/>
        </p:nvSpPr>
        <p:spPr>
          <a:xfrm rot="1159801">
            <a:off x="239250" y="1933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5"/>
          <p:cNvSpPr/>
          <p:nvPr/>
        </p:nvSpPr>
        <p:spPr>
          <a:xfrm rot="1159801">
            <a:off x="7372200" y="2440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E104F-8C2B-4A05-9444-68BFAE54B20A}" type="datetimeFigureOut">
              <a:rPr lang="en-IN" smtClean="0"/>
              <a:t>01-08-2024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36CB3-2E08-4591-8D3D-90F6624E6FB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895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oney.cnn.com/data/sectors/transportatio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finance.yahoo.com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ransportation &amp;amp; Logistics Procurement | Software Solutions | JAGGA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3210" cy="519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4383681"/>
            <a:ext cx="9233210" cy="81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>
              <a:buClrTx/>
            </a:pPr>
            <a:endParaRPr lang="en-IN" sz="1013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1008" y="4496293"/>
            <a:ext cx="6231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>
              <a:buClrTx/>
            </a:pPr>
            <a:r>
              <a:rPr lang="en-IN" sz="3200" kern="1200" dirty="0">
                <a:solidFill>
                  <a:prstClr val="white"/>
                </a:solidFill>
                <a:latin typeface="Georgia" panose="02040502050405020303" pitchFamily="18" charset="0"/>
                <a:ea typeface="+mn-ea"/>
                <a:cs typeface="+mn-cs"/>
              </a:rPr>
              <a:t>Transportation and Warehousing</a:t>
            </a:r>
          </a:p>
        </p:txBody>
      </p:sp>
    </p:spTree>
    <p:extLst>
      <p:ext uri="{BB962C8B-B14F-4D97-AF65-F5344CB8AC3E}">
        <p14:creationId xmlns:p14="http://schemas.microsoft.com/office/powerpoint/2010/main" val="2495031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2775" y="-43467"/>
            <a:ext cx="786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Air Freight/ Couriers correlation matrix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0048"/>
            <a:ext cx="9074604" cy="468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620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600" y="320676"/>
            <a:ext cx="9366970" cy="4834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750" y="-59276"/>
            <a:ext cx="699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Marine Shipping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567063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654" y="304801"/>
            <a:ext cx="9344654" cy="48228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7438" y="-18257"/>
            <a:ext cx="556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Trucking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860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529105"/>
            <a:ext cx="8940800" cy="46143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7438" y="-18257"/>
            <a:ext cx="5808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Railroads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7299479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661" y="373504"/>
            <a:ext cx="9242290" cy="4769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1480" y="-25466"/>
            <a:ext cx="6441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Warehousing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4811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3578" y="320675"/>
            <a:ext cx="9466489" cy="4885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1750" y="-51881"/>
            <a:ext cx="6011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Total ticker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9035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66500" y="748934"/>
            <a:ext cx="7231899" cy="3093190"/>
            <a:chOff x="639500" y="710834"/>
            <a:chExt cx="7231899" cy="3093190"/>
          </a:xfrm>
        </p:grpSpPr>
        <p:cxnSp>
          <p:nvCxnSpPr>
            <p:cNvPr id="5344" name="Google Shape;5344;p48"/>
            <p:cNvCxnSpPr>
              <a:stCxn id="5345" idx="2"/>
              <a:endCxn id="5346" idx="0"/>
            </p:cNvCxnSpPr>
            <p:nvPr/>
          </p:nvCxnSpPr>
          <p:spPr>
            <a:xfrm rot="-5400000" flipH="1">
              <a:off x="5675567" y="27252"/>
              <a:ext cx="284700" cy="25938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5345" name="Google Shape;5345;p48"/>
            <p:cNvSpPr txBox="1"/>
            <p:nvPr/>
          </p:nvSpPr>
          <p:spPr>
            <a:xfrm>
              <a:off x="3471187" y="710834"/>
              <a:ext cx="2099659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Transportation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48" name="Google Shape;5348;p48"/>
            <p:cNvSpPr txBox="1"/>
            <p:nvPr/>
          </p:nvSpPr>
          <p:spPr>
            <a:xfrm>
              <a:off x="639500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Airlines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46" name="Google Shape;5346;p48"/>
            <p:cNvSpPr txBox="1"/>
            <p:nvPr/>
          </p:nvSpPr>
          <p:spPr>
            <a:xfrm>
              <a:off x="635849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Railroad</a:t>
              </a: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5352" name="Google Shape;5352;p48"/>
            <p:cNvSpPr txBox="1"/>
            <p:nvPr/>
          </p:nvSpPr>
          <p:spPr>
            <a:xfrm>
              <a:off x="6610816" y="2456809"/>
              <a:ext cx="1110783" cy="907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  <a:p>
              <a:pPr algn="ctr"/>
              <a:r>
                <a:rPr lang="en-US" dirty="0"/>
                <a:t>UNP</a:t>
              </a:r>
            </a:p>
            <a:p>
              <a:pPr algn="ctr"/>
              <a:r>
                <a:rPr lang="en-US" dirty="0"/>
                <a:t>CSX</a:t>
              </a:r>
            </a:p>
            <a:p>
              <a:pPr algn="ctr"/>
              <a:r>
                <a:rPr lang="en-US" dirty="0"/>
                <a:t>NSC</a:t>
              </a:r>
            </a:p>
            <a:p>
              <a:pPr algn="ctr"/>
              <a:r>
                <a:rPr lang="en-US" dirty="0"/>
                <a:t>GATX</a:t>
              </a:r>
            </a:p>
            <a:p>
              <a:pPr algn="ctr"/>
              <a:r>
                <a:rPr lang="en-US" dirty="0"/>
                <a:t>AWRY</a:t>
              </a:r>
            </a:p>
            <a:p>
              <a:pPr algn="ctr"/>
              <a:br>
                <a:rPr lang="en-US" dirty="0"/>
              </a:b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5361" name="Google Shape;5361;p48"/>
            <p:cNvCxnSpPr>
              <a:endCxn id="5363" idx="2"/>
            </p:cNvCxnSpPr>
            <p:nvPr/>
          </p:nvCxnSpPr>
          <p:spPr>
            <a:xfrm rot="-5400000">
              <a:off x="4365796" y="2077421"/>
              <a:ext cx="3177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5363" name="Google Shape;5363;p48"/>
            <p:cNvSpPr txBox="1"/>
            <p:nvPr/>
          </p:nvSpPr>
          <p:spPr>
            <a:xfrm>
              <a:off x="376794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Air-Fright Courier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5366" name="Google Shape;5366;p48"/>
            <p:cNvCxnSpPr>
              <a:stCxn id="5345" idx="2"/>
              <a:endCxn id="5363" idx="0"/>
            </p:cNvCxnSpPr>
            <p:nvPr/>
          </p:nvCxnSpPr>
          <p:spPr>
            <a:xfrm>
              <a:off x="4521017" y="1181802"/>
              <a:ext cx="3300" cy="28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grpSp>
          <p:nvGrpSpPr>
            <p:cNvPr id="14" name="Group 13"/>
            <p:cNvGrpSpPr/>
            <p:nvPr/>
          </p:nvGrpSpPr>
          <p:grpSpPr>
            <a:xfrm>
              <a:off x="808360" y="1340168"/>
              <a:ext cx="1170926" cy="1844548"/>
              <a:chOff x="810432" y="1322381"/>
              <a:chExt cx="1170926" cy="1844548"/>
            </a:xfrm>
          </p:grpSpPr>
          <p:cxnSp>
            <p:nvCxnSpPr>
              <p:cNvPr id="5349" name="Google Shape;5349;p48"/>
              <p:cNvCxnSpPr/>
              <p:nvPr/>
            </p:nvCxnSpPr>
            <p:spPr>
              <a:xfrm rot="-5400000">
                <a:off x="1237345" y="1918571"/>
                <a:ext cx="317700" cy="600"/>
              </a:xfrm>
              <a:prstGeom prst="bentConnector3">
                <a:avLst>
                  <a:gd name="adj1" fmla="val 5000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5350" name="Google Shape;5350;p48"/>
              <p:cNvSpPr txBox="1"/>
              <p:nvPr/>
            </p:nvSpPr>
            <p:spPr>
              <a:xfrm>
                <a:off x="810432" y="2212822"/>
                <a:ext cx="117092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it-IT" dirty="0"/>
                  <a:t>PHIG</a:t>
                </a:r>
              </a:p>
              <a:p>
                <a:pPr lvl="0" algn="ctr"/>
                <a:r>
                  <a:rPr lang="it-IT" dirty="0"/>
                  <a:t> DAL</a:t>
                </a:r>
              </a:p>
              <a:p>
                <a:pPr lvl="0" algn="ctr"/>
                <a:r>
                  <a:rPr lang="it-IT" dirty="0"/>
                  <a:t> ALK</a:t>
                </a:r>
              </a:p>
              <a:p>
                <a:pPr lvl="0" algn="ctr"/>
                <a:r>
                  <a:rPr lang="it-IT" dirty="0">
                    <a:solidFill>
                      <a:schemeClr val="dk1"/>
                    </a:solidFill>
                    <a:latin typeface="Work Sans Medium"/>
                    <a:ea typeface="Work Sans Medium"/>
                    <a:cs typeface="Work Sans Medium"/>
                    <a:sym typeface="Work Sans Medium"/>
                  </a:rPr>
                  <a:t>AAL</a:t>
                </a:r>
              </a:p>
              <a:p>
                <a:pPr lvl="0" algn="ctr"/>
                <a:r>
                  <a:rPr lang="it-IT" dirty="0">
                    <a:solidFill>
                      <a:schemeClr val="dk1"/>
                    </a:solidFill>
                    <a:latin typeface="Work Sans Medium"/>
                    <a:ea typeface="Work Sans Medium"/>
                    <a:cs typeface="Work Sans Medium"/>
                    <a:sym typeface="Work Sans Medium"/>
                  </a:rPr>
                  <a:t>LUV</a:t>
                </a:r>
                <a:endParaRPr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endParaRPr>
              </a:p>
            </p:txBody>
          </p:sp>
          <p:cxnSp>
            <p:nvCxnSpPr>
              <p:cNvPr id="13" name="Straight Connector 12"/>
              <p:cNvCxnSpPr>
                <a:endCxn id="5348" idx="0"/>
              </p:cNvCxnSpPr>
              <p:nvPr/>
            </p:nvCxnSpPr>
            <p:spPr>
              <a:xfrm>
                <a:off x="1395895" y="1322381"/>
                <a:ext cx="55" cy="1424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2258549" y="1322381"/>
              <a:ext cx="1170926" cy="1730039"/>
              <a:chOff x="810432" y="1322381"/>
              <a:chExt cx="1170926" cy="1730039"/>
            </a:xfrm>
          </p:grpSpPr>
          <p:cxnSp>
            <p:nvCxnSpPr>
              <p:cNvPr id="41" name="Google Shape;5349;p48"/>
              <p:cNvCxnSpPr/>
              <p:nvPr/>
            </p:nvCxnSpPr>
            <p:spPr>
              <a:xfrm rot="-5400000">
                <a:off x="1237345" y="1918571"/>
                <a:ext cx="317700" cy="600"/>
              </a:xfrm>
              <a:prstGeom prst="bentConnector3">
                <a:avLst>
                  <a:gd name="adj1" fmla="val 5000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" name="Google Shape;5350;p48"/>
              <p:cNvSpPr txBox="1"/>
              <p:nvPr/>
            </p:nvSpPr>
            <p:spPr>
              <a:xfrm>
                <a:off x="810432" y="2212821"/>
                <a:ext cx="1170926" cy="839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dirty="0"/>
                  <a:t>ODFL</a:t>
                </a:r>
              </a:p>
              <a:p>
                <a:pPr lvl="0" algn="ctr"/>
                <a:r>
                  <a:rPr lang="en-US" dirty="0"/>
                  <a:t>JBHT</a:t>
                </a:r>
              </a:p>
              <a:p>
                <a:pPr lvl="0" algn="ctr"/>
                <a:r>
                  <a:rPr lang="en-US" dirty="0"/>
                  <a:t> KNX</a:t>
                </a:r>
              </a:p>
              <a:p>
                <a:pPr lvl="0" algn="ctr"/>
                <a:r>
                  <a:rPr lang="en-US" dirty="0"/>
                  <a:t> SAIA</a:t>
                </a:r>
              </a:p>
              <a:p>
                <a:pPr lvl="0" algn="ctr"/>
                <a:r>
                  <a:rPr lang="en-US" dirty="0"/>
                  <a:t> LSTR</a:t>
                </a:r>
                <a:endParaRPr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395895" y="1322381"/>
                <a:ext cx="55" cy="1424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Google Shape;5348;p48"/>
            <p:cNvSpPr txBox="1"/>
            <p:nvPr/>
          </p:nvSpPr>
          <p:spPr>
            <a:xfrm>
              <a:off x="2081981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Trucking</a:t>
              </a:r>
              <a:endParaRPr b="1" dirty="0">
                <a:solidFill>
                  <a:schemeClr val="tx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47398" y="2203586"/>
              <a:ext cx="134723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UPS</a:t>
              </a:r>
            </a:p>
            <a:p>
              <a:pPr algn="ctr"/>
              <a:r>
                <a:rPr lang="en-US" dirty="0"/>
                <a:t>FDX</a:t>
              </a:r>
            </a:p>
            <a:p>
              <a:pPr algn="ctr"/>
              <a:r>
                <a:rPr lang="en-US" dirty="0"/>
                <a:t> EXPD </a:t>
              </a:r>
            </a:p>
            <a:p>
              <a:pPr algn="ctr"/>
              <a:r>
                <a:rPr lang="en-US" dirty="0"/>
                <a:t>CHRW </a:t>
              </a:r>
            </a:p>
            <a:p>
              <a:pPr algn="ctr"/>
              <a:r>
                <a:rPr lang="en-US" dirty="0"/>
                <a:t>GXO</a:t>
              </a:r>
            </a:p>
            <a:p>
              <a:br>
                <a:rPr lang="en-US" dirty="0"/>
              </a:br>
              <a:endParaRPr lang="en-US" dirty="0"/>
            </a:p>
          </p:txBody>
        </p:sp>
        <p:cxnSp>
          <p:nvCxnSpPr>
            <p:cNvPr id="47" name="Google Shape;5361;p48"/>
            <p:cNvCxnSpPr>
              <a:endCxn id="48" idx="2"/>
            </p:cNvCxnSpPr>
            <p:nvPr/>
          </p:nvCxnSpPr>
          <p:spPr>
            <a:xfrm rot="-5400000">
              <a:off x="5789101" y="2077398"/>
              <a:ext cx="3177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8" name="Google Shape;5363;p48"/>
            <p:cNvSpPr txBox="1"/>
            <p:nvPr/>
          </p:nvSpPr>
          <p:spPr>
            <a:xfrm>
              <a:off x="5191254" y="1466471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Marine</a:t>
              </a:r>
            </a:p>
            <a:p>
              <a:pPr lvl="0" algn="ctr"/>
              <a:r>
                <a:rPr lang="en-US" b="1"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Shipping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89934" y="2230609"/>
              <a:ext cx="134723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KEX</a:t>
              </a:r>
            </a:p>
            <a:p>
              <a:pPr algn="ctr"/>
              <a:r>
                <a:rPr lang="en-US" dirty="0"/>
                <a:t> INSW</a:t>
              </a:r>
            </a:p>
            <a:p>
              <a:pPr algn="ctr"/>
              <a:r>
                <a:rPr lang="en-US" dirty="0"/>
                <a:t> MATX</a:t>
              </a:r>
            </a:p>
            <a:p>
              <a:pPr algn="ctr"/>
              <a:r>
                <a:rPr lang="en-US" dirty="0"/>
                <a:t> TDW</a:t>
              </a:r>
            </a:p>
            <a:p>
              <a:pPr algn="ctr"/>
              <a:r>
                <a:rPr lang="en-US" dirty="0"/>
                <a:t> LPG</a:t>
              </a:r>
              <a:br>
                <a:rPr lang="en-US" dirty="0"/>
              </a:br>
              <a:endParaRPr lang="en-US" dirty="0"/>
            </a:p>
          </p:txBody>
        </p:sp>
        <p:cxnSp>
          <p:nvCxnSpPr>
            <p:cNvPr id="23" name="Straight Connector 22"/>
            <p:cNvCxnSpPr>
              <a:endCxn id="48" idx="0"/>
            </p:cNvCxnSpPr>
            <p:nvPr/>
          </p:nvCxnSpPr>
          <p:spPr>
            <a:xfrm flipH="1">
              <a:off x="5947704" y="1322381"/>
              <a:ext cx="3757" cy="144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93823" y="1322381"/>
              <a:ext cx="31271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766500" y="3402235"/>
            <a:ext cx="7231899" cy="1208060"/>
            <a:chOff x="639500" y="710834"/>
            <a:chExt cx="7231899" cy="1208060"/>
          </a:xfrm>
        </p:grpSpPr>
        <p:cxnSp>
          <p:nvCxnSpPr>
            <p:cNvPr id="69" name="Google Shape;5344;p48"/>
            <p:cNvCxnSpPr>
              <a:stCxn id="71" idx="2"/>
              <a:endCxn id="73" idx="0"/>
            </p:cNvCxnSpPr>
            <p:nvPr/>
          </p:nvCxnSpPr>
          <p:spPr>
            <a:xfrm rot="-5400000" flipH="1">
              <a:off x="5675567" y="27252"/>
              <a:ext cx="284700" cy="25938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71" name="Google Shape;5345;p48"/>
            <p:cNvSpPr txBox="1"/>
            <p:nvPr/>
          </p:nvSpPr>
          <p:spPr>
            <a:xfrm>
              <a:off x="3471187" y="710834"/>
              <a:ext cx="2099659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Warehousing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2" name="Google Shape;5348;p48"/>
            <p:cNvSpPr txBox="1"/>
            <p:nvPr/>
          </p:nvSpPr>
          <p:spPr>
            <a:xfrm>
              <a:off x="639500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DPW.DE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3" name="Google Shape;5346;p48"/>
            <p:cNvSpPr txBox="1"/>
            <p:nvPr/>
          </p:nvSpPr>
          <p:spPr>
            <a:xfrm>
              <a:off x="635849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ILPT</a:t>
              </a: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76" name="Google Shape;5363;p48"/>
            <p:cNvSpPr txBox="1"/>
            <p:nvPr/>
          </p:nvSpPr>
          <p:spPr>
            <a:xfrm>
              <a:off x="376794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CEVA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77" name="Google Shape;5366;p48"/>
            <p:cNvCxnSpPr>
              <a:stCxn id="71" idx="2"/>
              <a:endCxn id="76" idx="0"/>
            </p:cNvCxnSpPr>
            <p:nvPr/>
          </p:nvCxnSpPr>
          <p:spPr>
            <a:xfrm>
              <a:off x="4521017" y="1181802"/>
              <a:ext cx="3300" cy="28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92" name="Straight Connector 91"/>
            <p:cNvCxnSpPr>
              <a:endCxn id="72" idx="0"/>
            </p:cNvCxnSpPr>
            <p:nvPr/>
          </p:nvCxnSpPr>
          <p:spPr>
            <a:xfrm>
              <a:off x="1393823" y="1340168"/>
              <a:ext cx="55" cy="142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844012" y="1322381"/>
              <a:ext cx="55" cy="142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Google Shape;5348;p48"/>
            <p:cNvSpPr txBox="1"/>
            <p:nvPr/>
          </p:nvSpPr>
          <p:spPr>
            <a:xfrm>
              <a:off x="2081981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</a:t>
              </a:r>
              <a:endParaRPr b="1" dirty="0">
                <a:solidFill>
                  <a:schemeClr val="tx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3" name="Google Shape;5363;p48"/>
            <p:cNvSpPr txBox="1"/>
            <p:nvPr/>
          </p:nvSpPr>
          <p:spPr>
            <a:xfrm>
              <a:off x="5191254" y="1466471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COLD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85" name="Straight Connector 84"/>
            <p:cNvCxnSpPr>
              <a:endCxn id="83" idx="0"/>
            </p:cNvCxnSpPr>
            <p:nvPr/>
          </p:nvCxnSpPr>
          <p:spPr>
            <a:xfrm flipH="1">
              <a:off x="5947704" y="1322381"/>
              <a:ext cx="3757" cy="144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93823" y="1322381"/>
              <a:ext cx="31271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Google Shape;3475;p34"/>
          <p:cNvSpPr txBox="1">
            <a:spLocks/>
          </p:cNvSpPr>
          <p:nvPr/>
        </p:nvSpPr>
        <p:spPr>
          <a:xfrm>
            <a:off x="-12318" y="-13218"/>
            <a:ext cx="5774661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B</a:t>
            </a:r>
            <a:r>
              <a:rPr lang="en-US"/>
              <a:t>. Building the portfolio</a:t>
            </a:r>
            <a:endParaRPr lang="en-US" dirty="0"/>
          </a:p>
        </p:txBody>
      </p:sp>
      <p:cxnSp>
        <p:nvCxnSpPr>
          <p:cNvPr id="45" name="Google Shape;5361;p48"/>
          <p:cNvCxnSpPr/>
          <p:nvPr/>
        </p:nvCxnSpPr>
        <p:spPr>
          <a:xfrm rot="16200000">
            <a:off x="7079042" y="2087015"/>
            <a:ext cx="3177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Oval 1"/>
          <p:cNvSpPr/>
          <p:nvPr/>
        </p:nvSpPr>
        <p:spPr>
          <a:xfrm>
            <a:off x="4260575" y="2479603"/>
            <a:ext cx="739140" cy="255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590952" y="4253448"/>
            <a:ext cx="898731" cy="3118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598528" y="4184355"/>
            <a:ext cx="739140" cy="255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56883" y="2257371"/>
            <a:ext cx="877686" cy="5109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09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4185" y="320675"/>
            <a:ext cx="9443118" cy="4873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1750" y="-51881"/>
            <a:ext cx="6011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Final ticker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6334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29604" y="2002582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000" b="1" dirty="0"/>
              <a:t>Portfolio </a:t>
            </a:r>
            <a:r>
              <a:rPr lang="en-US" sz="4000" b="1" dirty="0"/>
              <a:t>analysis</a:t>
            </a:r>
            <a:endParaRPr dirty="0"/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40194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7929402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</a:t>
            </a:r>
            <a:r>
              <a:rPr lang="en" dirty="0"/>
              <a:t>. </a:t>
            </a:r>
            <a:r>
              <a:rPr lang="vi-VN" dirty="0"/>
              <a:t>Portfolio </a:t>
            </a:r>
            <a:r>
              <a:rPr lang="en-US" dirty="0"/>
              <a:t>analysis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252021" y="544396"/>
            <a:ext cx="4448244" cy="52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. Chart Series analysis</a:t>
            </a:r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59508" y="1302088"/>
            <a:ext cx="82157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The relative strength index (RSI) </a:t>
            </a:r>
            <a:r>
              <a:rPr lang="en-US" sz="1800" dirty="0"/>
              <a:t>measures the speed and magnitude of a security's recent price changes to evaluate </a:t>
            </a:r>
            <a:r>
              <a:rPr lang="en-US" sz="1800" b="1" dirty="0"/>
              <a:t>overvalued</a:t>
            </a:r>
            <a:r>
              <a:rPr lang="en-US" sz="1800" dirty="0"/>
              <a:t> or </a:t>
            </a:r>
            <a:r>
              <a:rPr lang="en-US" sz="1800" b="1" dirty="0"/>
              <a:t>undervalued conditions </a:t>
            </a:r>
            <a:r>
              <a:rPr lang="en-US" sz="1800" dirty="0"/>
              <a:t>in the price of that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SMA(Simple Moving Average)</a:t>
            </a:r>
            <a:r>
              <a:rPr lang="en-US" sz="1800" dirty="0"/>
              <a:t> often used to determine </a:t>
            </a:r>
            <a:r>
              <a:rPr lang="en-US" sz="1800" b="1" dirty="0"/>
              <a:t>trend</a:t>
            </a:r>
            <a:r>
              <a:rPr lang="en-US" sz="1800" dirty="0"/>
              <a:t>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SMAs</a:t>
            </a:r>
            <a:r>
              <a:rPr lang="en-US" sz="1800" dirty="0"/>
              <a:t> are commonly used to </a:t>
            </a:r>
            <a:r>
              <a:rPr lang="en-US" sz="1800" b="1" dirty="0"/>
              <a:t>smooth price data </a:t>
            </a:r>
            <a:r>
              <a:rPr lang="en-US" sz="1800" dirty="0"/>
              <a:t>and </a:t>
            </a:r>
            <a:r>
              <a:rPr lang="en-US" sz="1800" b="1" dirty="0"/>
              <a:t>technical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5605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/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33"/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33"/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42" name="Google Shape;3442;p33"/>
          <p:cNvSpPr txBox="1">
            <a:spLocks noGrp="1"/>
          </p:cNvSpPr>
          <p:nvPr>
            <p:ph type="title" idx="2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sp>
        <p:nvSpPr>
          <p:cNvPr id="3443" name="Google Shape;3443;p33"/>
          <p:cNvSpPr txBox="1">
            <a:spLocks noGrp="1"/>
          </p:cNvSpPr>
          <p:nvPr>
            <p:ph type="title" idx="3"/>
          </p:nvPr>
        </p:nvSpPr>
        <p:spPr>
          <a:xfrm>
            <a:off x="2352325" y="2827433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sp>
        <p:nvSpPr>
          <p:cNvPr id="3444" name="Google Shape;3444;p33"/>
          <p:cNvSpPr txBox="1">
            <a:spLocks noGrp="1"/>
          </p:cNvSpPr>
          <p:nvPr>
            <p:ph type="title" idx="4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sp>
        <p:nvSpPr>
          <p:cNvPr id="3445" name="Google Shape;3445;p33"/>
          <p:cNvSpPr txBox="1">
            <a:spLocks noGrp="1"/>
          </p:cNvSpPr>
          <p:nvPr>
            <p:ph type="title" idx="5"/>
          </p:nvPr>
        </p:nvSpPr>
        <p:spPr>
          <a:xfrm>
            <a:off x="5489149" y="287877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</p:txBody>
      </p:sp>
      <p:sp>
        <p:nvSpPr>
          <p:cNvPr id="3446" name="Google Shape;3446;p33"/>
          <p:cNvSpPr txBox="1">
            <a:spLocks noGrp="1"/>
          </p:cNvSpPr>
          <p:nvPr>
            <p:ph type="title" idx="6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</a:t>
            </a:r>
            <a:endParaRPr dirty="0"/>
          </a:p>
        </p:txBody>
      </p:sp>
      <p:sp>
        <p:nvSpPr>
          <p:cNvPr id="3448" name="Google Shape;3448;p33"/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449" name="Google Shape;3449;p33"/>
          <p:cNvSpPr txBox="1">
            <a:spLocks noGrp="1"/>
          </p:cNvSpPr>
          <p:nvPr>
            <p:ph type="subTitle" idx="8"/>
          </p:nvPr>
        </p:nvSpPr>
        <p:spPr>
          <a:xfrm>
            <a:off x="3397386" y="2350803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portfolio</a:t>
            </a:r>
          </a:p>
        </p:txBody>
      </p:sp>
      <p:sp>
        <p:nvSpPr>
          <p:cNvPr id="3450" name="Google Shape;3450;p33"/>
          <p:cNvSpPr txBox="1">
            <a:spLocks noGrp="1"/>
          </p:cNvSpPr>
          <p:nvPr>
            <p:ph type="subTitle" idx="9"/>
          </p:nvPr>
        </p:nvSpPr>
        <p:spPr>
          <a:xfrm>
            <a:off x="6118500" y="2360253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analysis</a:t>
            </a:r>
            <a:endParaRPr dirty="0"/>
          </a:p>
        </p:txBody>
      </p:sp>
      <p:sp>
        <p:nvSpPr>
          <p:cNvPr id="3451" name="Google Shape;3451;p33"/>
          <p:cNvSpPr txBox="1">
            <a:spLocks noGrp="1"/>
          </p:cNvSpPr>
          <p:nvPr>
            <p:ph type="subTitle" idx="13"/>
          </p:nvPr>
        </p:nvSpPr>
        <p:spPr>
          <a:xfrm>
            <a:off x="1695025" y="3637254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optimization</a:t>
            </a:r>
            <a:endParaRPr dirty="0"/>
          </a:p>
        </p:txBody>
      </p:sp>
      <p:sp>
        <p:nvSpPr>
          <p:cNvPr id="3452" name="Google Shape;3452;p33"/>
          <p:cNvSpPr txBox="1">
            <a:spLocks noGrp="1"/>
          </p:cNvSpPr>
          <p:nvPr>
            <p:ph type="subTitle" idx="14"/>
          </p:nvPr>
        </p:nvSpPr>
        <p:spPr>
          <a:xfrm>
            <a:off x="5045586" y="3281562"/>
            <a:ext cx="1878026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454" name="Google Shape;3454;p33"/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5" name="Google Shape;3455;p33"/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/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3"/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3"/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3"/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3"/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3"/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3"/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3"/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3"/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3"/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3"/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3"/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0" y="168275"/>
            <a:ext cx="9099590" cy="46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7326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292989B-DEE6-C792-F06B-C51F92397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5636439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1492F4-4D69-DDAA-D255-0788BEB8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20942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904490-A952-6563-3E44-378BB188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369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CF1D42B-2344-EF90-B77E-D0EE03380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51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7663184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</a:t>
            </a:r>
            <a:r>
              <a:rPr lang="en" dirty="0"/>
              <a:t>. </a:t>
            </a:r>
            <a:r>
              <a:rPr lang="vi-VN" dirty="0"/>
              <a:t>Portfolio </a:t>
            </a:r>
            <a:r>
              <a:rPr lang="en-US" dirty="0"/>
              <a:t>analysis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252021" y="544396"/>
            <a:ext cx="5510322" cy="52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. </a:t>
            </a:r>
            <a:r>
              <a:rPr lang="vi-VN" sz="2400" b="1" dirty="0"/>
              <a:t>ChartSeries</a:t>
            </a:r>
            <a:r>
              <a:rPr lang="en-US" sz="2400" b="1" dirty="0"/>
              <a:t>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 </a:t>
            </a:r>
            <a:r>
              <a:rPr lang="en-US" sz="2400" b="1" dirty="0"/>
              <a:t>Descriptive Statistic</a:t>
            </a:r>
          </a:p>
          <a:p>
            <a:pPr marL="0" lvl="0" indent="0">
              <a:buSzPts val="1100"/>
              <a:buNone/>
            </a:pPr>
            <a:r>
              <a:rPr lang="en-US" sz="2400" b="1" dirty="0"/>
              <a:t>a, Statistics for adjusted price</a:t>
            </a:r>
            <a:endParaRPr sz="2400" b="1" dirty="0"/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9218292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89790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451413"/>
            <a:ext cx="9147484" cy="46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33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973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0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07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5774661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C</a:t>
            </a:r>
            <a:r>
              <a:rPr lang="en" dirty="0"/>
              <a:t>. Portfolio analysis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252021" y="544396"/>
            <a:ext cx="5510322" cy="52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</a:rPr>
              <a:t>1</a:t>
            </a:r>
            <a:r>
              <a:rPr lang="en-US" sz="2400" b="1" dirty="0"/>
              <a:t>. Exploration data analysis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. </a:t>
            </a:r>
            <a:r>
              <a:rPr lang="en-US" sz="2400" b="1" dirty="0"/>
              <a:t>Descriptive Statistic</a:t>
            </a:r>
          </a:p>
          <a:p>
            <a:pPr marL="0" lvl="0" indent="0">
              <a:buSzPts val="1100"/>
              <a:buNone/>
            </a:pPr>
            <a:r>
              <a:rPr lang="en-US" sz="2400" b="1" dirty="0"/>
              <a:t>a, Statistics for adjusted price</a:t>
            </a:r>
          </a:p>
          <a:p>
            <a:pPr marL="0" lvl="0" indent="0">
              <a:buSzPts val="1100"/>
              <a:buNone/>
            </a:pPr>
            <a:r>
              <a:rPr lang="en-US" sz="2400" b="1" dirty="0"/>
              <a:t>b, Cumulative daily return</a:t>
            </a:r>
            <a:endParaRPr sz="2400" b="1" dirty="0"/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2719743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738"/>
            <a:ext cx="8880936" cy="45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53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29604" y="2068678"/>
            <a:ext cx="4463093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optimization </a:t>
            </a:r>
            <a:endParaRPr dirty="0"/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074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0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4884" name="Google Shape;4884;p41"/>
          <p:cNvSpPr txBox="1"/>
          <p:nvPr/>
        </p:nvSpPr>
        <p:spPr>
          <a:xfrm>
            <a:off x="693271" y="3159031"/>
            <a:ext cx="7378076" cy="512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All of these component will be illustrate by pie chart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11" name="Google Shape;4885;p41"/>
          <p:cNvSpPr txBox="1"/>
          <p:nvPr/>
        </p:nvSpPr>
        <p:spPr>
          <a:xfrm>
            <a:off x="693271" y="854317"/>
            <a:ext cx="7415781" cy="8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Consider the case of investment, not counting the case of selling stocks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2000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Focus on 3 indicators: risk, weight, return.</a:t>
            </a:r>
            <a:endParaRPr sz="2000" dirty="0">
              <a:solidFill>
                <a:schemeClr val="dk1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pic>
        <p:nvPicPr>
          <p:cNvPr id="1026" name="Picture 2" descr="Introduction to Finance: Class 8 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60" y="1916755"/>
            <a:ext cx="3720995" cy="124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7140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12234" y="572700"/>
            <a:ext cx="32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lus Jakarta Sans" panose="020B0604020202020204" charset="0"/>
                <a:cs typeface="Plus Jakarta Sans" panose="020B0604020202020204" charset="0"/>
              </a:rPr>
              <a:t>1</a:t>
            </a:r>
            <a:r>
              <a:rPr lang="en-US" sz="2400" b="1" dirty="0">
                <a:latin typeface="Plus Jakarta Sans" panose="020B0604020202020204" charset="0"/>
                <a:cs typeface="Plus Jakarta Sans" panose="020B0604020202020204" charset="0"/>
              </a:rPr>
              <a:t>.  Feasible Portfolio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936" y="1228975"/>
            <a:ext cx="79502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feasible portfolio is an ‘existing’ portfolio described by the settings of the portfolio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calculate with equally weighted stocks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return: </a:t>
            </a:r>
            <a:r>
              <a:rPr lang="en-US" sz="2000" b="1" dirty="0">
                <a:solidFill>
                  <a:schemeClr val="accent1"/>
                </a:solidFill>
              </a:rPr>
              <a:t>0.0359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risk: </a:t>
            </a:r>
            <a:r>
              <a:rPr lang="en-US" sz="2000" b="1" dirty="0">
                <a:solidFill>
                  <a:schemeClr val="accent1"/>
                </a:solidFill>
              </a:rPr>
              <a:t>1.8754</a:t>
            </a:r>
          </a:p>
        </p:txBody>
      </p:sp>
      <p:graphicFrame>
        <p:nvGraphicFramePr>
          <p:cNvPr id="6" name="Google Shape;4893;p42"/>
          <p:cNvGraphicFramePr/>
          <p:nvPr>
            <p:extLst>
              <p:ext uri="{D42A27DB-BD31-4B8C-83A1-F6EECF244321}">
                <p14:modId xmlns:p14="http://schemas.microsoft.com/office/powerpoint/2010/main" val="1433281818"/>
              </p:ext>
            </p:extLst>
          </p:nvPr>
        </p:nvGraphicFramePr>
        <p:xfrm>
          <a:off x="876079" y="2986562"/>
          <a:ext cx="6925212" cy="1044540"/>
        </p:xfrm>
        <a:graphic>
          <a:graphicData uri="http://schemas.openxmlformats.org/drawingml/2006/table">
            <a:tbl>
              <a:tblPr>
                <a:noFill/>
                <a:tableStyleId>{44751FBB-9322-4C6E-B02D-4691E61BD916}</a:tableStyleId>
              </a:tblPr>
              <a:tblGrid>
                <a:gridCol w="135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FDX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INSW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KEX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COLD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Weights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Covariance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0.1893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0.2343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0.2316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0.2255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0.1194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0502" y="320675"/>
            <a:ext cx="9596877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063" y="286350"/>
            <a:ext cx="9617438" cy="49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1167" y="312738"/>
            <a:ext cx="9709150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9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0502" y="320675"/>
            <a:ext cx="9596877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12234" y="572700"/>
            <a:ext cx="704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lus Jakarta Sans" panose="020B0604020202020204" charset="0"/>
                <a:cs typeface="Plus Jakarta Sans" panose="020B0604020202020204" charset="0"/>
              </a:rPr>
              <a:t>3</a:t>
            </a:r>
            <a:r>
              <a:rPr lang="en-US" sz="2400" b="1" dirty="0">
                <a:latin typeface="Plus Jakarta Sans" panose="020B0604020202020204" charset="0"/>
                <a:cs typeface="Plus Jakarta Sans" panose="020B0604020202020204" charset="0"/>
              </a:rPr>
              <a:t>. Global Minimum Risk Efficient Portfolio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936" y="1228975"/>
            <a:ext cx="7950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global minimum variance portfolio is the efficient portfolio with the lowest possible risk.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return: </a:t>
            </a:r>
            <a:r>
              <a:rPr lang="en-US" sz="2000" b="1" dirty="0">
                <a:solidFill>
                  <a:schemeClr val="accent1"/>
                </a:solidFill>
              </a:rPr>
              <a:t>0.0256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risk: </a:t>
            </a:r>
            <a:r>
              <a:rPr lang="en-US" sz="2000" b="1" dirty="0">
                <a:solidFill>
                  <a:schemeClr val="accent1"/>
                </a:solidFill>
              </a:rPr>
              <a:t>1.7011</a:t>
            </a:r>
          </a:p>
        </p:txBody>
      </p:sp>
      <p:graphicFrame>
        <p:nvGraphicFramePr>
          <p:cNvPr id="6" name="Google Shape;4893;p42"/>
          <p:cNvGraphicFramePr/>
          <p:nvPr>
            <p:extLst>
              <p:ext uri="{D42A27DB-BD31-4B8C-83A1-F6EECF244321}">
                <p14:modId xmlns:p14="http://schemas.microsoft.com/office/powerpoint/2010/main" val="3933001574"/>
              </p:ext>
            </p:extLst>
          </p:nvPr>
        </p:nvGraphicFramePr>
        <p:xfrm>
          <a:off x="876079" y="2986562"/>
          <a:ext cx="6925212" cy="1044540"/>
        </p:xfrm>
        <a:graphic>
          <a:graphicData uri="http://schemas.openxmlformats.org/drawingml/2006/table">
            <a:tbl>
              <a:tblPr>
                <a:noFill/>
                <a:tableStyleId>{44751FBB-9322-4C6E-B02D-4691E61BD916}</a:tableStyleId>
              </a:tblPr>
              <a:tblGrid>
                <a:gridCol w="135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FDX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INSW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KEX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COLD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Weights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0.2008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0.1342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0.0610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0.0834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0.5205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Covariance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0.2008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0.1342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0.0610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0.0834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0.5205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85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1703" y="387192"/>
            <a:ext cx="9215768" cy="47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435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5774661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. </a:t>
            </a:r>
            <a:r>
              <a:rPr lang="en" dirty="0"/>
              <a:t>Introduction</a:t>
            </a:r>
            <a:endParaRPr lang="en-US"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198427" y="847672"/>
            <a:ext cx="8538436" cy="2022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Data Source: 01/01/2019-03/24/2023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hlinkClick r:id="rId3"/>
              </a:rPr>
              <a:t>Money CNN</a:t>
            </a:r>
            <a:r>
              <a:rPr lang="en-US" sz="2000" b="1" dirty="0"/>
              <a:t> (list transporting + warehousing market cap),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hlinkClick r:id="rId4"/>
              </a:rPr>
              <a:t>Yahoo Finance</a:t>
            </a:r>
            <a:r>
              <a:rPr lang="en-US" sz="2000" b="1" dirty="0"/>
              <a:t> (import data)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Transporting sub-sectors: Air Freight/Couriers, Airlines, Marine Shipping, Railroads and Trucking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Warehousing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/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223176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321"/>
            <a:ext cx="9143999" cy="47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8585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56" y="282063"/>
            <a:ext cx="9525540" cy="49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76744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12234" y="572700"/>
            <a:ext cx="704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lus Jakarta Sans" panose="020B0604020202020204" charset="0"/>
                <a:cs typeface="Plus Jakarta Sans" panose="020B0604020202020204" charset="0"/>
              </a:rPr>
              <a:t>4</a:t>
            </a:r>
            <a:r>
              <a:rPr lang="en-US" sz="2400" b="1" dirty="0">
                <a:latin typeface="Plus Jakarta Sans" panose="020B0604020202020204" charset="0"/>
                <a:cs typeface="Plus Jakarta Sans" panose="020B0604020202020204" charset="0"/>
              </a:rPr>
              <a:t>. Tangency Portfolio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5936" y="1228975"/>
            <a:ext cx="79502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tangency portfolio is calculated by minimizing the Sharpe Ratio for a given risk-free 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interest for the US treasury bond in 10 years is 3.48%. Therefore, we take the risk free rate at 3.48%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return: </a:t>
            </a:r>
            <a:r>
              <a:rPr lang="en-US" sz="2000" b="1" dirty="0">
                <a:solidFill>
                  <a:schemeClr val="accent1"/>
                </a:solidFill>
              </a:rPr>
              <a:t>0.0807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Target risk: </a:t>
            </a:r>
            <a:r>
              <a:rPr lang="en-US" sz="2000" b="1" dirty="0">
                <a:solidFill>
                  <a:schemeClr val="accent1"/>
                </a:solidFill>
              </a:rPr>
              <a:t>2.8615</a:t>
            </a:r>
          </a:p>
        </p:txBody>
      </p:sp>
      <p:graphicFrame>
        <p:nvGraphicFramePr>
          <p:cNvPr id="6" name="Google Shape;4893;p42"/>
          <p:cNvGraphicFramePr/>
          <p:nvPr>
            <p:extLst>
              <p:ext uri="{D42A27DB-BD31-4B8C-83A1-F6EECF244321}">
                <p14:modId xmlns:p14="http://schemas.microsoft.com/office/powerpoint/2010/main" val="2761377655"/>
              </p:ext>
            </p:extLst>
          </p:nvPr>
        </p:nvGraphicFramePr>
        <p:xfrm>
          <a:off x="998453" y="3362577"/>
          <a:ext cx="6925212" cy="1044540"/>
        </p:xfrm>
        <a:graphic>
          <a:graphicData uri="http://schemas.openxmlformats.org/drawingml/2006/table">
            <a:tbl>
              <a:tblPr>
                <a:noFill/>
                <a:tableStyleId>{44751FBB-9322-4C6E-B02D-4691E61BD916}</a:tableStyleId>
              </a:tblPr>
              <a:tblGrid>
                <a:gridCol w="1352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6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FDX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INSW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KEX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COLD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Weights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0.7839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0.2161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Covariance</a:t>
                      </a:r>
                      <a:endParaRPr sz="1600" b="1" dirty="0">
                        <a:solidFill>
                          <a:schemeClr val="dk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0.9049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0.0951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Work Sans Medium"/>
                          <a:ea typeface="Work Sans Medium"/>
                          <a:cs typeface="Work Sans Medium"/>
                          <a:sym typeface="Work Sans Medium"/>
                        </a:rPr>
                        <a:t>0</a:t>
                      </a:r>
                      <a:endParaRPr sz="1600" dirty="0">
                        <a:solidFill>
                          <a:schemeClr val="dk1"/>
                        </a:solidFill>
                        <a:latin typeface="Work Sans Medium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51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1608" y="435429"/>
            <a:ext cx="9460112" cy="488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6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9731" y="259217"/>
            <a:ext cx="9463731" cy="488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6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648929" y="-766916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5061" y="320675"/>
            <a:ext cx="9959976" cy="514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3" name="TextBox 2"/>
          <p:cNvSpPr txBox="1"/>
          <p:nvPr/>
        </p:nvSpPr>
        <p:spPr>
          <a:xfrm>
            <a:off x="312234" y="572700"/>
            <a:ext cx="7046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Plus Jakarta Sans" panose="020B0604020202020204" charset="0"/>
                <a:cs typeface="Plus Jakarta Sans" panose="020B0604020202020204" charset="0"/>
              </a:rPr>
              <a:t>5</a:t>
            </a:r>
            <a:r>
              <a:rPr lang="en-US" sz="2400" b="1" dirty="0">
                <a:latin typeface="Plus Jakarta Sans" panose="020B0604020202020204" charset="0"/>
                <a:cs typeface="Plus Jakarta Sans" panose="020B0604020202020204" charset="0"/>
              </a:rPr>
              <a:t>. Portfolio efficient Frontier</a:t>
            </a:r>
          </a:p>
        </p:txBody>
      </p:sp>
    </p:spTree>
    <p:extLst>
      <p:ext uri="{BB962C8B-B14F-4D97-AF65-F5344CB8AC3E}">
        <p14:creationId xmlns:p14="http://schemas.microsoft.com/office/powerpoint/2010/main" val="3933044071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8007B8-F75A-E871-C828-F26547C9D5ED}"/>
              </a:ext>
            </a:extLst>
          </p:cNvPr>
          <p:cNvSpPr/>
          <p:nvPr/>
        </p:nvSpPr>
        <p:spPr>
          <a:xfrm>
            <a:off x="0" y="4581525"/>
            <a:ext cx="9144000" cy="866775"/>
          </a:xfrm>
          <a:prstGeom prst="rect">
            <a:avLst/>
          </a:prstGeom>
          <a:solidFill>
            <a:srgbClr val="FFFFFF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5" y="1798722"/>
            <a:ext cx="4463093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9203513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5774661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E</a:t>
            </a:r>
            <a:r>
              <a:rPr lang="en" dirty="0"/>
              <a:t>. Conclusion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353378" y="953207"/>
            <a:ext cx="8538436" cy="2022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Most investors– Minimum Variance Port – low risk, low return daily, offset with real 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Some risk tolerance bunch – Max risk, max return with Tangency Port and INSW stock</a:t>
            </a:r>
            <a:endParaRPr sz="2000" b="1" dirty="0"/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9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29604" y="2118019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Building the portfolio </a:t>
            </a:r>
            <a:endParaRPr dirty="0"/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</a:t>
            </a:r>
            <a:endParaRPr dirty="0"/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095902"/>
      </p:ext>
    </p:extLst>
  </p:cSld>
  <p:clrMapOvr>
    <a:masterClrMapping/>
  </p:clrMapOvr>
  <p:transition spd="slow">
    <p:randomBar dir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p50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392" name="Google Shape;5392;p50"/>
          <p:cNvSpPr txBox="1">
            <a:spLocks noGrp="1"/>
          </p:cNvSpPr>
          <p:nvPr>
            <p:ph type="subTitle" idx="1"/>
          </p:nvPr>
        </p:nvSpPr>
        <p:spPr>
          <a:xfrm>
            <a:off x="2299863" y="2306025"/>
            <a:ext cx="4675666" cy="1130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us Jakarta Sans"/>
                <a:ea typeface="Plus Jakarta Sans"/>
                <a:cs typeface="Plus Jakarta Sans"/>
                <a:sym typeface="Plus Jakarta Sans"/>
              </a:rPr>
              <a:t> Do you have any questions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5394" name="Google Shape;5394;p50"/>
          <p:cNvSpPr/>
          <p:nvPr/>
        </p:nvSpPr>
        <p:spPr>
          <a:xfrm>
            <a:off x="1357112" y="2511379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5" name="Google Shape;5395;p50"/>
          <p:cNvSpPr/>
          <p:nvPr/>
        </p:nvSpPr>
        <p:spPr>
          <a:xfrm>
            <a:off x="7155059" y="2696929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6" name="Google Shape;5396;p50"/>
          <p:cNvSpPr/>
          <p:nvPr/>
        </p:nvSpPr>
        <p:spPr>
          <a:xfrm rot="-1434687">
            <a:off x="7871875" y="1705685"/>
            <a:ext cx="156501" cy="108702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7" name="Google Shape;5397;p50"/>
          <p:cNvSpPr/>
          <p:nvPr/>
        </p:nvSpPr>
        <p:spPr>
          <a:xfrm rot="503544">
            <a:off x="7524198" y="1689562"/>
            <a:ext cx="156501" cy="108702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8" name="Google Shape;5398;p50"/>
          <p:cNvSpPr/>
          <p:nvPr/>
        </p:nvSpPr>
        <p:spPr>
          <a:xfrm rot="-1434687">
            <a:off x="1307700" y="1542860"/>
            <a:ext cx="156501" cy="108702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9" name="Google Shape;5399;p50"/>
          <p:cNvSpPr/>
          <p:nvPr/>
        </p:nvSpPr>
        <p:spPr>
          <a:xfrm rot="503544">
            <a:off x="960023" y="1526737"/>
            <a:ext cx="156501" cy="108702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ounded Rectangle 1"/>
          <p:cNvSpPr/>
          <p:nvPr/>
        </p:nvSpPr>
        <p:spPr>
          <a:xfrm>
            <a:off x="1839951" y="3456878"/>
            <a:ext cx="5677152" cy="925551"/>
          </a:xfrm>
          <a:prstGeom prst="roundRect">
            <a:avLst/>
          </a:prstGeom>
          <a:solidFill>
            <a:srgbClr val="F4DE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5774661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B</a:t>
            </a:r>
            <a:r>
              <a:rPr lang="en" dirty="0"/>
              <a:t>. Building the portfolio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198427" y="847672"/>
            <a:ext cx="8538436" cy="28548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Method: Base on market cap</a:t>
            </a:r>
          </a:p>
          <a:p>
            <a:pPr marL="342900" indent="-342900">
              <a:buSzPts val="1100"/>
            </a:pPr>
            <a:r>
              <a:rPr lang="en-US" sz="2000" dirty="0"/>
              <a:t>Market instability</a:t>
            </a:r>
          </a:p>
          <a:p>
            <a:pPr marL="342900" indent="-342900">
              <a:buSzPts val="1100"/>
            </a:pPr>
            <a:r>
              <a:rPr lang="en-US" sz="2000" dirty="0"/>
              <a:t>Social media influence</a:t>
            </a:r>
          </a:p>
          <a:p>
            <a:pPr marL="342900" indent="-342900">
              <a:buSzPts val="1100"/>
            </a:pPr>
            <a:r>
              <a:rPr lang="en-US" sz="2000" dirty="0"/>
              <a:t>Pandemic-related disruption</a:t>
            </a:r>
          </a:p>
          <a:p>
            <a:pPr marL="342900" indent="-342900">
              <a:buSzPts val="1100"/>
            </a:pPr>
            <a:r>
              <a:rPr lang="en-US" sz="2000" dirty="0"/>
              <a:t>Economic uncertainty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/>
              <a:t>-&gt; Investing in penny stocks can be challenging, particularly in the current economy and regulatory environment.</a:t>
            </a:r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897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-12318" y="-13218"/>
            <a:ext cx="5774661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B</a:t>
            </a:r>
            <a:r>
              <a:rPr lang="en" dirty="0"/>
              <a:t>. Building the portfolio</a:t>
            </a:r>
            <a:endParaRPr dirty="0"/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198427" y="847672"/>
            <a:ext cx="8538436" cy="2022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b="1" dirty="0"/>
              <a:t>Method of choosing stock:</a:t>
            </a:r>
            <a:endParaRPr sz="2800" b="1" dirty="0"/>
          </a:p>
          <a:p>
            <a:pPr lvl="0">
              <a:spcBef>
                <a:spcPts val="1000"/>
              </a:spcBef>
              <a:buClr>
                <a:schemeClr val="lt2"/>
              </a:buClr>
            </a:pPr>
            <a:r>
              <a:rPr lang="en-US" sz="2000" dirty="0"/>
              <a:t>Take </a:t>
            </a:r>
            <a:r>
              <a:rPr lang="en-US" sz="2000" b="1" dirty="0"/>
              <a:t>top 5 stocks </a:t>
            </a:r>
            <a:r>
              <a:rPr lang="en-US" sz="2000" dirty="0"/>
              <a:t>that have the </a:t>
            </a:r>
            <a:r>
              <a:rPr lang="en-US" sz="2000" b="1" dirty="0"/>
              <a:t>highest market capitalization</a:t>
            </a:r>
            <a:endParaRPr sz="2000" b="1" dirty="0"/>
          </a:p>
          <a:p>
            <a:pPr lvl="0">
              <a:buClr>
                <a:schemeClr val="lt2"/>
              </a:buClr>
            </a:pPr>
            <a:r>
              <a:rPr lang="en-US" sz="2000" dirty="0"/>
              <a:t>Stocks whose correlation is </a:t>
            </a:r>
            <a:r>
              <a:rPr lang="en-US" sz="2000" b="1" dirty="0"/>
              <a:t>less than 0.6 </a:t>
            </a:r>
            <a:r>
              <a:rPr lang="en-US" sz="2000" dirty="0"/>
              <a:t>will be kept, to ensure the diversity of the portfolio.</a:t>
            </a:r>
          </a:p>
          <a:p>
            <a:pPr lvl="0">
              <a:buClr>
                <a:schemeClr val="lt2"/>
              </a:buClr>
            </a:pPr>
            <a:r>
              <a:rPr lang="en-US" sz="2000" dirty="0"/>
              <a:t>In the case of stocks in highly correlated sub-sectors, we take the stock with the </a:t>
            </a:r>
            <a:r>
              <a:rPr lang="en-US" sz="2000" b="1" dirty="0"/>
              <a:t>highest market cap</a:t>
            </a:r>
            <a:endParaRPr sz="2000" b="1" dirty="0"/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62027" y="3649084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301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766500" y="748934"/>
            <a:ext cx="7231899" cy="3093190"/>
            <a:chOff x="639500" y="710834"/>
            <a:chExt cx="7231899" cy="3093190"/>
          </a:xfrm>
        </p:grpSpPr>
        <p:cxnSp>
          <p:nvCxnSpPr>
            <p:cNvPr id="5344" name="Google Shape;5344;p48"/>
            <p:cNvCxnSpPr>
              <a:stCxn id="5345" idx="2"/>
              <a:endCxn id="5346" idx="0"/>
            </p:cNvCxnSpPr>
            <p:nvPr/>
          </p:nvCxnSpPr>
          <p:spPr>
            <a:xfrm rot="-5400000" flipH="1">
              <a:off x="5675567" y="27252"/>
              <a:ext cx="284700" cy="25938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5345" name="Google Shape;5345;p48"/>
            <p:cNvSpPr txBox="1"/>
            <p:nvPr/>
          </p:nvSpPr>
          <p:spPr>
            <a:xfrm>
              <a:off x="3471187" y="710834"/>
              <a:ext cx="2099659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Transportation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48" name="Google Shape;5348;p48"/>
            <p:cNvSpPr txBox="1"/>
            <p:nvPr/>
          </p:nvSpPr>
          <p:spPr>
            <a:xfrm>
              <a:off x="639500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Airlines</a:t>
              </a:r>
              <a:endParaRPr b="1" dirty="0">
                <a:solidFill>
                  <a:schemeClr val="tx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5346" name="Google Shape;5346;p48"/>
            <p:cNvSpPr txBox="1"/>
            <p:nvPr/>
          </p:nvSpPr>
          <p:spPr>
            <a:xfrm>
              <a:off x="635849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Railroad</a:t>
              </a:r>
              <a:endParaRPr dirty="0">
                <a:solidFill>
                  <a:schemeClr val="tx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5352" name="Google Shape;5352;p48"/>
            <p:cNvSpPr txBox="1"/>
            <p:nvPr/>
          </p:nvSpPr>
          <p:spPr>
            <a:xfrm>
              <a:off x="6610816" y="2456809"/>
              <a:ext cx="1110783" cy="9073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  <a:p>
              <a:pPr algn="ctr"/>
              <a:r>
                <a:rPr lang="en-US" dirty="0"/>
                <a:t>UNP</a:t>
              </a:r>
            </a:p>
            <a:p>
              <a:pPr algn="ctr"/>
              <a:r>
                <a:rPr lang="en-US" dirty="0"/>
                <a:t>CSX</a:t>
              </a:r>
            </a:p>
            <a:p>
              <a:pPr algn="ctr"/>
              <a:r>
                <a:rPr lang="en-US" dirty="0"/>
                <a:t>NSC</a:t>
              </a:r>
            </a:p>
            <a:p>
              <a:pPr algn="ctr"/>
              <a:r>
                <a:rPr lang="en-US" dirty="0"/>
                <a:t>GATX</a:t>
              </a:r>
            </a:p>
            <a:p>
              <a:pPr algn="ctr"/>
              <a:r>
                <a:rPr lang="en-US" dirty="0"/>
                <a:t>AWRY</a:t>
              </a:r>
            </a:p>
            <a:p>
              <a:pPr algn="ctr"/>
              <a:br>
                <a:rPr lang="en-US" dirty="0"/>
              </a:b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5361" name="Google Shape;5361;p48"/>
            <p:cNvCxnSpPr>
              <a:endCxn id="5363" idx="2"/>
            </p:cNvCxnSpPr>
            <p:nvPr/>
          </p:nvCxnSpPr>
          <p:spPr>
            <a:xfrm rot="-5400000">
              <a:off x="4365796" y="2077421"/>
              <a:ext cx="3177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5363" name="Google Shape;5363;p48"/>
            <p:cNvSpPr txBox="1"/>
            <p:nvPr/>
          </p:nvSpPr>
          <p:spPr>
            <a:xfrm>
              <a:off x="376794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Air-Fright Courier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5366" name="Google Shape;5366;p48"/>
            <p:cNvCxnSpPr>
              <a:stCxn id="5345" idx="2"/>
              <a:endCxn id="5363" idx="0"/>
            </p:cNvCxnSpPr>
            <p:nvPr/>
          </p:nvCxnSpPr>
          <p:spPr>
            <a:xfrm>
              <a:off x="4521017" y="1181802"/>
              <a:ext cx="3300" cy="28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grpSp>
          <p:nvGrpSpPr>
            <p:cNvPr id="14" name="Group 13"/>
            <p:cNvGrpSpPr/>
            <p:nvPr/>
          </p:nvGrpSpPr>
          <p:grpSpPr>
            <a:xfrm>
              <a:off x="808360" y="1340168"/>
              <a:ext cx="1170926" cy="1844548"/>
              <a:chOff x="810432" y="1322381"/>
              <a:chExt cx="1170926" cy="1844548"/>
            </a:xfrm>
          </p:grpSpPr>
          <p:cxnSp>
            <p:nvCxnSpPr>
              <p:cNvPr id="5349" name="Google Shape;5349;p48"/>
              <p:cNvCxnSpPr/>
              <p:nvPr/>
            </p:nvCxnSpPr>
            <p:spPr>
              <a:xfrm rot="-5400000">
                <a:off x="1237345" y="1918571"/>
                <a:ext cx="317700" cy="600"/>
              </a:xfrm>
              <a:prstGeom prst="bentConnector3">
                <a:avLst>
                  <a:gd name="adj1" fmla="val 5000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5350" name="Google Shape;5350;p48"/>
              <p:cNvSpPr txBox="1"/>
              <p:nvPr/>
            </p:nvSpPr>
            <p:spPr>
              <a:xfrm>
                <a:off x="810432" y="2212822"/>
                <a:ext cx="1170926" cy="9541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it-IT" dirty="0"/>
                  <a:t>PHIG</a:t>
                </a:r>
              </a:p>
              <a:p>
                <a:pPr lvl="0" algn="ctr"/>
                <a:r>
                  <a:rPr lang="it-IT" dirty="0"/>
                  <a:t> DAL</a:t>
                </a:r>
              </a:p>
              <a:p>
                <a:pPr lvl="0" algn="ctr"/>
                <a:r>
                  <a:rPr lang="it-IT" dirty="0"/>
                  <a:t> ALK</a:t>
                </a:r>
              </a:p>
              <a:p>
                <a:pPr lvl="0" algn="ctr"/>
                <a:r>
                  <a:rPr lang="it-IT" dirty="0">
                    <a:solidFill>
                      <a:schemeClr val="dk1"/>
                    </a:solidFill>
                    <a:latin typeface="Work Sans Medium"/>
                    <a:ea typeface="Work Sans Medium"/>
                    <a:cs typeface="Work Sans Medium"/>
                    <a:sym typeface="Work Sans Medium"/>
                  </a:rPr>
                  <a:t>AAL</a:t>
                </a:r>
              </a:p>
              <a:p>
                <a:pPr lvl="0" algn="ctr"/>
                <a:r>
                  <a:rPr lang="it-IT" dirty="0">
                    <a:solidFill>
                      <a:schemeClr val="dk1"/>
                    </a:solidFill>
                    <a:latin typeface="Work Sans Medium"/>
                    <a:ea typeface="Work Sans Medium"/>
                    <a:cs typeface="Work Sans Medium"/>
                    <a:sym typeface="Work Sans Medium"/>
                  </a:rPr>
                  <a:t>LUV</a:t>
                </a:r>
                <a:endParaRPr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endParaRPr>
              </a:p>
            </p:txBody>
          </p:sp>
          <p:cxnSp>
            <p:nvCxnSpPr>
              <p:cNvPr id="13" name="Straight Connector 12"/>
              <p:cNvCxnSpPr>
                <a:endCxn id="5348" idx="0"/>
              </p:cNvCxnSpPr>
              <p:nvPr/>
            </p:nvCxnSpPr>
            <p:spPr>
              <a:xfrm>
                <a:off x="1395895" y="1322381"/>
                <a:ext cx="55" cy="1424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2258549" y="1322381"/>
              <a:ext cx="1170926" cy="1730039"/>
              <a:chOff x="810432" y="1322381"/>
              <a:chExt cx="1170926" cy="1730039"/>
            </a:xfrm>
          </p:grpSpPr>
          <p:cxnSp>
            <p:nvCxnSpPr>
              <p:cNvPr id="41" name="Google Shape;5349;p48"/>
              <p:cNvCxnSpPr/>
              <p:nvPr/>
            </p:nvCxnSpPr>
            <p:spPr>
              <a:xfrm rot="-5400000">
                <a:off x="1237345" y="1918571"/>
                <a:ext cx="317700" cy="600"/>
              </a:xfrm>
              <a:prstGeom prst="bentConnector3">
                <a:avLst>
                  <a:gd name="adj1" fmla="val 50007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  <p:sp>
            <p:nvSpPr>
              <p:cNvPr id="42" name="Google Shape;5350;p48"/>
              <p:cNvSpPr txBox="1"/>
              <p:nvPr/>
            </p:nvSpPr>
            <p:spPr>
              <a:xfrm>
                <a:off x="810432" y="2212821"/>
                <a:ext cx="1170926" cy="839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lvl="0" algn="ctr"/>
                <a:r>
                  <a:rPr lang="en-US" dirty="0"/>
                  <a:t>ODFL</a:t>
                </a:r>
              </a:p>
              <a:p>
                <a:pPr lvl="0" algn="ctr"/>
                <a:r>
                  <a:rPr lang="en-US" dirty="0"/>
                  <a:t>JBHT</a:t>
                </a:r>
              </a:p>
              <a:p>
                <a:pPr lvl="0" algn="ctr"/>
                <a:r>
                  <a:rPr lang="en-US" dirty="0"/>
                  <a:t> KNX</a:t>
                </a:r>
              </a:p>
              <a:p>
                <a:pPr lvl="0" algn="ctr"/>
                <a:r>
                  <a:rPr lang="en-US" dirty="0"/>
                  <a:t> SAIA</a:t>
                </a:r>
              </a:p>
              <a:p>
                <a:pPr lvl="0" algn="ctr"/>
                <a:r>
                  <a:rPr lang="en-US" dirty="0"/>
                  <a:t> LSTR</a:t>
                </a:r>
                <a:endParaRPr dirty="0">
                  <a:solidFill>
                    <a:schemeClr val="dk1"/>
                  </a:solidFill>
                  <a:latin typeface="Work Sans Medium"/>
                  <a:ea typeface="Work Sans Medium"/>
                  <a:cs typeface="Work Sans Medium"/>
                  <a:sym typeface="Work Sans Medium"/>
                </a:endParaRP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1395895" y="1322381"/>
                <a:ext cx="55" cy="14241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Google Shape;5348;p48"/>
            <p:cNvSpPr txBox="1"/>
            <p:nvPr/>
          </p:nvSpPr>
          <p:spPr>
            <a:xfrm>
              <a:off x="2081981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Trucking</a:t>
              </a:r>
              <a:endParaRPr b="1" dirty="0">
                <a:solidFill>
                  <a:schemeClr val="tx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47398" y="2203586"/>
              <a:ext cx="1347238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UPS</a:t>
              </a:r>
            </a:p>
            <a:p>
              <a:pPr algn="ctr"/>
              <a:r>
                <a:rPr lang="en-US" dirty="0"/>
                <a:t>FDX</a:t>
              </a:r>
            </a:p>
            <a:p>
              <a:pPr algn="ctr"/>
              <a:r>
                <a:rPr lang="en-US" dirty="0"/>
                <a:t> EXPD </a:t>
              </a:r>
            </a:p>
            <a:p>
              <a:pPr algn="ctr"/>
              <a:r>
                <a:rPr lang="en-US" dirty="0"/>
                <a:t>CHRW </a:t>
              </a:r>
            </a:p>
            <a:p>
              <a:pPr algn="ctr"/>
              <a:r>
                <a:rPr lang="en-US" dirty="0"/>
                <a:t>GXO</a:t>
              </a:r>
            </a:p>
            <a:p>
              <a:br>
                <a:rPr lang="en-US" dirty="0"/>
              </a:br>
              <a:endParaRPr lang="en-US" dirty="0"/>
            </a:p>
          </p:txBody>
        </p:sp>
        <p:cxnSp>
          <p:nvCxnSpPr>
            <p:cNvPr id="47" name="Google Shape;5361;p48"/>
            <p:cNvCxnSpPr>
              <a:endCxn id="48" idx="2"/>
            </p:cNvCxnSpPr>
            <p:nvPr/>
          </p:nvCxnSpPr>
          <p:spPr>
            <a:xfrm rot="-5400000">
              <a:off x="5789101" y="2077398"/>
              <a:ext cx="317700" cy="600"/>
            </a:xfrm>
            <a:prstGeom prst="bentConnector3">
              <a:avLst>
                <a:gd name="adj1" fmla="val 49996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48" name="Google Shape;5363;p48"/>
            <p:cNvSpPr txBox="1"/>
            <p:nvPr/>
          </p:nvSpPr>
          <p:spPr>
            <a:xfrm>
              <a:off x="5191254" y="1466471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>
                  <a:solidFill>
                    <a:schemeClr val="tx1"/>
                  </a:solidFill>
                </a:rPr>
                <a:t>Marine</a:t>
              </a:r>
            </a:p>
            <a:p>
              <a:pPr lvl="0" algn="ctr"/>
              <a:r>
                <a:rPr lang="en-US" b="1" dirty="0">
                  <a:solidFill>
                    <a:schemeClr val="tx1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Shipping</a:t>
              </a:r>
              <a:endParaRPr b="1" dirty="0">
                <a:solidFill>
                  <a:schemeClr val="tx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89934" y="2230609"/>
              <a:ext cx="134723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KEX</a:t>
              </a:r>
            </a:p>
            <a:p>
              <a:pPr algn="ctr"/>
              <a:r>
                <a:rPr lang="en-US" dirty="0"/>
                <a:t> INSW</a:t>
              </a:r>
            </a:p>
            <a:p>
              <a:pPr algn="ctr"/>
              <a:r>
                <a:rPr lang="en-US" dirty="0"/>
                <a:t> MATX</a:t>
              </a:r>
            </a:p>
            <a:p>
              <a:pPr algn="ctr"/>
              <a:r>
                <a:rPr lang="en-US" dirty="0"/>
                <a:t> TDW</a:t>
              </a:r>
            </a:p>
            <a:p>
              <a:pPr algn="ctr"/>
              <a:r>
                <a:rPr lang="en-US" dirty="0"/>
                <a:t> LPG</a:t>
              </a:r>
              <a:br>
                <a:rPr lang="en-US" dirty="0"/>
              </a:br>
              <a:endParaRPr lang="en-US" dirty="0"/>
            </a:p>
          </p:txBody>
        </p:sp>
        <p:cxnSp>
          <p:nvCxnSpPr>
            <p:cNvPr id="23" name="Straight Connector 22"/>
            <p:cNvCxnSpPr>
              <a:endCxn id="48" idx="0"/>
            </p:cNvCxnSpPr>
            <p:nvPr/>
          </p:nvCxnSpPr>
          <p:spPr>
            <a:xfrm flipH="1">
              <a:off x="5947704" y="1322381"/>
              <a:ext cx="3757" cy="144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393823" y="1322381"/>
              <a:ext cx="31271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766500" y="3402235"/>
            <a:ext cx="7231899" cy="1208060"/>
            <a:chOff x="639500" y="710834"/>
            <a:chExt cx="7231899" cy="1208060"/>
          </a:xfrm>
        </p:grpSpPr>
        <p:cxnSp>
          <p:nvCxnSpPr>
            <p:cNvPr id="69" name="Google Shape;5344;p48"/>
            <p:cNvCxnSpPr>
              <a:stCxn id="71" idx="2"/>
              <a:endCxn id="73" idx="0"/>
            </p:cNvCxnSpPr>
            <p:nvPr/>
          </p:nvCxnSpPr>
          <p:spPr>
            <a:xfrm rot="-5400000" flipH="1">
              <a:off x="5675567" y="27252"/>
              <a:ext cx="284700" cy="2593800"/>
            </a:xfrm>
            <a:prstGeom prst="bentConnector3">
              <a:avLst>
                <a:gd name="adj1" fmla="val 49999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71" name="Google Shape;5345;p48"/>
            <p:cNvSpPr txBox="1"/>
            <p:nvPr/>
          </p:nvSpPr>
          <p:spPr>
            <a:xfrm>
              <a:off x="3471187" y="710834"/>
              <a:ext cx="2099659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Warehousing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2" name="Google Shape;5348;p48"/>
            <p:cNvSpPr txBox="1"/>
            <p:nvPr/>
          </p:nvSpPr>
          <p:spPr>
            <a:xfrm>
              <a:off x="639500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DPW.DE</a:t>
              </a:r>
              <a:endParaRPr b="1" dirty="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73" name="Google Shape;5346;p48"/>
            <p:cNvSpPr txBox="1"/>
            <p:nvPr/>
          </p:nvSpPr>
          <p:spPr>
            <a:xfrm>
              <a:off x="635849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dk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ILPT</a:t>
              </a:r>
              <a:endParaRPr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76" name="Google Shape;5363;p48"/>
            <p:cNvSpPr txBox="1"/>
            <p:nvPr/>
          </p:nvSpPr>
          <p:spPr>
            <a:xfrm>
              <a:off x="3767949" y="1466494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CEVA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77" name="Google Shape;5366;p48"/>
            <p:cNvCxnSpPr>
              <a:stCxn id="71" idx="2"/>
              <a:endCxn id="76" idx="0"/>
            </p:cNvCxnSpPr>
            <p:nvPr/>
          </p:nvCxnSpPr>
          <p:spPr>
            <a:xfrm>
              <a:off x="4521017" y="1181802"/>
              <a:ext cx="3300" cy="28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med" len="med"/>
              <a:tailEnd type="none" w="med" len="med"/>
            </a:ln>
          </p:spPr>
        </p:cxnSp>
        <p:cxnSp>
          <p:nvCxnSpPr>
            <p:cNvPr id="92" name="Straight Connector 91"/>
            <p:cNvCxnSpPr>
              <a:endCxn id="72" idx="0"/>
            </p:cNvCxnSpPr>
            <p:nvPr/>
          </p:nvCxnSpPr>
          <p:spPr>
            <a:xfrm>
              <a:off x="1393823" y="1340168"/>
              <a:ext cx="55" cy="142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2844012" y="1322381"/>
              <a:ext cx="55" cy="1424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Google Shape;5348;p48"/>
            <p:cNvSpPr txBox="1"/>
            <p:nvPr/>
          </p:nvSpPr>
          <p:spPr>
            <a:xfrm>
              <a:off x="2081981" y="1464796"/>
              <a:ext cx="1512900" cy="3099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chemeClr val="tx1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R</a:t>
              </a:r>
              <a:endParaRPr b="1" dirty="0">
                <a:solidFill>
                  <a:schemeClr val="tx1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83" name="Google Shape;5363;p48"/>
            <p:cNvSpPr txBox="1"/>
            <p:nvPr/>
          </p:nvSpPr>
          <p:spPr>
            <a:xfrm>
              <a:off x="5191254" y="1466471"/>
              <a:ext cx="1512900" cy="45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ctr"/>
              <a:r>
                <a:rPr lang="en-US" b="1" dirty="0"/>
                <a:t>COLD</a:t>
              </a:r>
              <a:endParaRPr b="1" dirty="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cxnSp>
          <p:nvCxnSpPr>
            <p:cNvPr id="85" name="Straight Connector 84"/>
            <p:cNvCxnSpPr>
              <a:endCxn id="83" idx="0"/>
            </p:cNvCxnSpPr>
            <p:nvPr/>
          </p:nvCxnSpPr>
          <p:spPr>
            <a:xfrm flipH="1">
              <a:off x="5947704" y="1322381"/>
              <a:ext cx="3757" cy="144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1393823" y="1322381"/>
              <a:ext cx="31271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Google Shape;3475;p34"/>
          <p:cNvSpPr txBox="1">
            <a:spLocks/>
          </p:cNvSpPr>
          <p:nvPr/>
        </p:nvSpPr>
        <p:spPr>
          <a:xfrm>
            <a:off x="-12318" y="-13218"/>
            <a:ext cx="5774661" cy="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 b="0" i="0" u="none" strike="noStrike" cap="none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pPr algn="l"/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/>
              <a:t>. Building the portfolio</a:t>
            </a:r>
          </a:p>
        </p:txBody>
      </p:sp>
      <p:cxnSp>
        <p:nvCxnSpPr>
          <p:cNvPr id="45" name="Google Shape;5361;p48"/>
          <p:cNvCxnSpPr/>
          <p:nvPr/>
        </p:nvCxnSpPr>
        <p:spPr>
          <a:xfrm rot="16200000">
            <a:off x="7079042" y="2087015"/>
            <a:ext cx="3177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7E42C8-758B-7E7D-96E6-62AAAE82D527}"/>
              </a:ext>
            </a:extLst>
          </p:cNvPr>
          <p:cNvSpPr txBox="1"/>
          <p:nvPr/>
        </p:nvSpPr>
        <p:spPr>
          <a:xfrm>
            <a:off x="467509" y="649205"/>
            <a:ext cx="49958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500" b="1" dirty="0">
                <a:solidFill>
                  <a:schemeClr val="tx1"/>
                </a:solidFill>
              </a:rPr>
              <a:t>1. Take highest market cap stocks</a:t>
            </a:r>
            <a:endParaRPr lang="en-US" sz="1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68467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4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80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563450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D</a:t>
            </a:r>
            <a:r>
              <a:rPr lang="en" dirty="0"/>
              <a:t>. Portfolio optimization</a:t>
            </a:r>
            <a:endParaRPr dirty="0"/>
          </a:p>
        </p:txBody>
      </p:sp>
      <p:sp>
        <p:nvSpPr>
          <p:cNvPr id="2" name="AutoShape 2" descr="http://127.0.0.1:41443/graphics/a8c24a08-e788-4464-ba08-f50cb840fda6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http://127.0.0.1:41443/graphics/plot_zoom_png?width=1093&amp;height=564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-1132553" y="-773113"/>
            <a:ext cx="10943303" cy="6931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557" y="350657"/>
            <a:ext cx="9286557" cy="4792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7438" y="-18257"/>
            <a:ext cx="556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Airlines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319071673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796</Words>
  <Application>Microsoft Office PowerPoint</Application>
  <PresentationFormat>On-screen Show (16:9)</PresentationFormat>
  <Paragraphs>253</Paragraphs>
  <Slides>50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Georgia</vt:lpstr>
      <vt:lpstr>Calibri</vt:lpstr>
      <vt:lpstr>Nunito Light</vt:lpstr>
      <vt:lpstr>Bowlby One</vt:lpstr>
      <vt:lpstr>Bebas Neue</vt:lpstr>
      <vt:lpstr>Plus Jakarta Sans</vt:lpstr>
      <vt:lpstr>Arial</vt:lpstr>
      <vt:lpstr>Anaheim</vt:lpstr>
      <vt:lpstr>Work Sans Medium</vt:lpstr>
      <vt:lpstr>Calibri Light</vt:lpstr>
      <vt:lpstr>Work Sans</vt:lpstr>
      <vt:lpstr>International Trade Business Plan by Slidesgo</vt:lpstr>
      <vt:lpstr>Office Theme</vt:lpstr>
      <vt:lpstr>PowerPoint Presentation</vt:lpstr>
      <vt:lpstr>Table of contents</vt:lpstr>
      <vt:lpstr>Introduction </vt:lpstr>
      <vt:lpstr>A. Introduction</vt:lpstr>
      <vt:lpstr>Building the portfolio </vt:lpstr>
      <vt:lpstr>B. Building the portfolio</vt:lpstr>
      <vt:lpstr>B. Building the portfolio</vt:lpstr>
      <vt:lpstr>PowerPoint Presentation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PowerPoint Presentation</vt:lpstr>
      <vt:lpstr>D. Portfolio optimization</vt:lpstr>
      <vt:lpstr>Portfolio analysis</vt:lpstr>
      <vt:lpstr>C. Portfolio analysis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C. Portfolio analysis</vt:lpstr>
      <vt:lpstr>PowerPoint Presentation</vt:lpstr>
      <vt:lpstr>PowerPoint Presentation</vt:lpstr>
      <vt:lpstr>PowerPoint Presentation</vt:lpstr>
      <vt:lpstr>PowerPoint Presentation</vt:lpstr>
      <vt:lpstr>C. Portfolio analysis</vt:lpstr>
      <vt:lpstr>D. Portfolio optimization</vt:lpstr>
      <vt:lpstr>Portfolio optimization 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D. Portfolio optimization</vt:lpstr>
      <vt:lpstr>PowerPoint Presentation</vt:lpstr>
      <vt:lpstr>Conclusion</vt:lpstr>
      <vt:lpstr>E.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Trade Business Plan</dc:title>
  <dc:creator>MINH NGUYEN</dc:creator>
  <cp:lastModifiedBy>MINH NGUYEN</cp:lastModifiedBy>
  <cp:revision>31</cp:revision>
  <dcterms:modified xsi:type="dcterms:W3CDTF">2024-08-01T13:08:06Z</dcterms:modified>
</cp:coreProperties>
</file>